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37"/>
  </p:notesMasterIdLst>
  <p:sldIdLst>
    <p:sldId id="256" r:id="rId2"/>
    <p:sldId id="266" r:id="rId3"/>
    <p:sldId id="283" r:id="rId4"/>
    <p:sldId id="284" r:id="rId5"/>
    <p:sldId id="285" r:id="rId6"/>
    <p:sldId id="286" r:id="rId7"/>
    <p:sldId id="287" r:id="rId8"/>
    <p:sldId id="288" r:id="rId9"/>
    <p:sldId id="289" r:id="rId10"/>
    <p:sldId id="290" r:id="rId11"/>
    <p:sldId id="291" r:id="rId12"/>
    <p:sldId id="292" r:id="rId13"/>
    <p:sldId id="318" r:id="rId14"/>
    <p:sldId id="319" r:id="rId15"/>
    <p:sldId id="320" r:id="rId16"/>
    <p:sldId id="321" r:id="rId17"/>
    <p:sldId id="322" r:id="rId18"/>
    <p:sldId id="323" r:id="rId19"/>
    <p:sldId id="324" r:id="rId20"/>
    <p:sldId id="325" r:id="rId21"/>
    <p:sldId id="326" r:id="rId22"/>
    <p:sldId id="327" r:id="rId23"/>
    <p:sldId id="328" r:id="rId24"/>
    <p:sldId id="329" r:id="rId25"/>
    <p:sldId id="330" r:id="rId26"/>
    <p:sldId id="331" r:id="rId27"/>
    <p:sldId id="332" r:id="rId28"/>
    <p:sldId id="310" r:id="rId29"/>
    <p:sldId id="311" r:id="rId30"/>
    <p:sldId id="312" r:id="rId31"/>
    <p:sldId id="313" r:id="rId32"/>
    <p:sldId id="314" r:id="rId33"/>
    <p:sldId id="315" r:id="rId34"/>
    <p:sldId id="316" r:id="rId35"/>
    <p:sldId id="317" r:id="rId3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FFCC66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6248" autoAdjust="0"/>
    <p:restoredTop sz="93489" autoAdjust="0"/>
  </p:normalViewPr>
  <p:slideViewPr>
    <p:cSldViewPr>
      <p:cViewPr varScale="1">
        <p:scale>
          <a:sx n="97" d="100"/>
          <a:sy n="97" d="100"/>
        </p:scale>
        <p:origin x="-276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7E07E2-D2A3-4EAE-A9B5-EB00C15A5E70}" type="datetimeFigureOut">
              <a:rPr lang="ru-RU" smtClean="0"/>
              <a:pPr/>
              <a:t>12.05.2021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E04413-15C4-4E66-9EEB-CFA32ED4B4C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2497404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E04413-15C4-4E66-9EEB-CFA32ED4B4C0}" type="slidenum">
              <a:rPr lang="ru-RU" smtClean="0"/>
              <a:pPr/>
              <a:t>1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0470254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E04413-15C4-4E66-9EEB-CFA32ED4B4C0}" type="slidenum">
              <a:rPr lang="ru-RU" smtClean="0"/>
              <a:pPr/>
              <a:t>10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4142929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E04413-15C4-4E66-9EEB-CFA32ED4B4C0}" type="slidenum">
              <a:rPr lang="ru-RU" smtClean="0"/>
              <a:pPr/>
              <a:t>11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4142929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Образ слайда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1" name="Заметки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2532" name="Номер слайда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DEEB267-DA20-4D49-B708-7BFB2D2A2668}" type="slidenum">
              <a:rPr lang="ru-RU"/>
              <a:pPr/>
              <a:t>13</a:t>
            </a:fld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Образ слайда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5" name="Заметки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3556" name="Номер слайда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E8BD790F-2418-4398-AFC7-FA29A4542D5A}" type="slidenum">
              <a:rPr lang="ru-RU"/>
              <a:pPr/>
              <a:t>14</a:t>
            </a:fld>
            <a:endParaRPr 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Образ слайда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9" name="Заметки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4580" name="Номер слайда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E0F6175-440E-424E-9390-8E7DE3620172}" type="slidenum">
              <a:rPr lang="ru-RU"/>
              <a:pPr/>
              <a:t>15</a:t>
            </a:fld>
            <a:endParaRPr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Образ слайда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7" name="Заметки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6628" name="Номер слайда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E04ECB5C-1DED-4865-9959-43B824627ED7}" type="slidenum">
              <a:rPr lang="ru-RU"/>
              <a:pPr/>
              <a:t>16</a:t>
            </a:fld>
            <a:endParaRPr 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Образ слайда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Заметки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7652" name="Номер слайда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CC9B8EA-1BFE-4647-9BC5-A2D114614ECE}" type="slidenum">
              <a:rPr lang="ru-RU"/>
              <a:pPr/>
              <a:t>17</a:t>
            </a:fld>
            <a:endParaRPr lang="ru-R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Образ слайда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5" name="Заметки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8676" name="Номер слайда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DCF6A4D-DB9F-4906-AB56-B71A594ED303}" type="slidenum">
              <a:rPr lang="ru-RU"/>
              <a:pPr/>
              <a:t>18</a:t>
            </a:fld>
            <a:endParaRPr lang="ru-RU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Образ слайда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9" name="Заметки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9700" name="Номер слайда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3B8B5A4-F7B8-47DF-8248-3D5D10461234}" type="slidenum">
              <a:rPr lang="ru-RU"/>
              <a:pPr/>
              <a:t>19</a:t>
            </a:fld>
            <a:endParaRPr lang="ru-RU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Образ слайда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3" name="Заметки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0724" name="Номер слайда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BF39FC0-A8CA-4E31-B88B-F860F0F71940}" type="slidenum">
              <a:rPr lang="ru-RU"/>
              <a:pPr/>
              <a:t>20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E04413-15C4-4E66-9EEB-CFA32ED4B4C0}" type="slidenum">
              <a:rPr lang="ru-RU" smtClean="0"/>
              <a:pPr/>
              <a:t>2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41429291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Образ слайда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7" name="Заметки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1748" name="Номер слайда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F38A0DAD-39B7-4C71-A852-3B0AD152EA01}" type="slidenum">
              <a:rPr lang="ru-RU"/>
              <a:pPr/>
              <a:t>21</a:t>
            </a:fld>
            <a:endParaRPr lang="ru-RU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Образ слайда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1" name="Заметки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2772" name="Номер слайда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F3ACF246-A8D2-4E54-A65D-3048BD44977A}" type="slidenum">
              <a:rPr lang="ru-RU"/>
              <a:pPr/>
              <a:t>22</a:t>
            </a:fld>
            <a:endParaRPr lang="ru-RU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Образ слайда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5" name="Заметки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3796" name="Номер слайда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A9E7D5D-3055-4C31-9DCE-1FCA07CD080E}" type="slidenum">
              <a:rPr lang="ru-RU"/>
              <a:pPr/>
              <a:t>23</a:t>
            </a:fld>
            <a:endParaRPr lang="ru-RU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Образ слайда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9" name="Заметки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4820" name="Номер слайда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E3EDD32A-2155-49FB-8136-2EB256CE2984}" type="slidenum">
              <a:rPr lang="ru-RU"/>
              <a:pPr/>
              <a:t>24</a:t>
            </a:fld>
            <a:endParaRPr lang="ru-RU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Образ слайда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Заметки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5844" name="Номер слайда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EE5C0A4A-162A-451E-98AE-E68A1326B1CB}" type="slidenum">
              <a:rPr lang="ru-RU"/>
              <a:pPr/>
              <a:t>25</a:t>
            </a:fld>
            <a:endParaRPr lang="ru-RU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Образ слайда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7" name="Заметки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6868" name="Номер слайда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E45D1A7C-678F-43BB-9BD7-DDC020AD7391}" type="slidenum">
              <a:rPr lang="ru-RU"/>
              <a:pPr/>
              <a:t>26</a:t>
            </a:fld>
            <a:endParaRPr lang="ru-RU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E04413-15C4-4E66-9EEB-CFA32ED4B4C0}" type="slidenum">
              <a:rPr lang="ru-RU" smtClean="0"/>
              <a:pPr/>
              <a:t>28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41429291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E04413-15C4-4E66-9EEB-CFA32ED4B4C0}" type="slidenum">
              <a:rPr lang="ru-RU" smtClean="0"/>
              <a:pPr/>
              <a:t>29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41429291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E04413-15C4-4E66-9EEB-CFA32ED4B4C0}" type="slidenum">
              <a:rPr lang="ru-RU" smtClean="0"/>
              <a:pPr/>
              <a:t>30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41429291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E04413-15C4-4E66-9EEB-CFA32ED4B4C0}" type="slidenum">
              <a:rPr lang="ru-RU" smtClean="0"/>
              <a:pPr/>
              <a:t>31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4142929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E04413-15C4-4E66-9EEB-CFA32ED4B4C0}" type="slidenum">
              <a:rPr lang="ru-RU" smtClean="0"/>
              <a:pPr/>
              <a:t>3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41429291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E04413-15C4-4E66-9EEB-CFA32ED4B4C0}" type="slidenum">
              <a:rPr lang="ru-RU" smtClean="0"/>
              <a:pPr/>
              <a:t>32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41429291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E04413-15C4-4E66-9EEB-CFA32ED4B4C0}" type="slidenum">
              <a:rPr lang="ru-RU" smtClean="0"/>
              <a:pPr/>
              <a:t>33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41429291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E04413-15C4-4E66-9EEB-CFA32ED4B4C0}" type="slidenum">
              <a:rPr lang="ru-RU" smtClean="0"/>
              <a:pPr/>
              <a:t>34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4142929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E04413-15C4-4E66-9EEB-CFA32ED4B4C0}" type="slidenum">
              <a:rPr lang="ru-RU" smtClean="0"/>
              <a:pPr/>
              <a:t>4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4142929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E04413-15C4-4E66-9EEB-CFA32ED4B4C0}" type="slidenum">
              <a:rPr lang="ru-RU" smtClean="0"/>
              <a:pPr/>
              <a:t>5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4142929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E04413-15C4-4E66-9EEB-CFA32ED4B4C0}" type="slidenum">
              <a:rPr lang="ru-RU" smtClean="0"/>
              <a:pPr/>
              <a:t>6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4142929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E04413-15C4-4E66-9EEB-CFA32ED4B4C0}" type="slidenum">
              <a:rPr lang="ru-RU" smtClean="0"/>
              <a:pPr/>
              <a:t>7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4142929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E04413-15C4-4E66-9EEB-CFA32ED4B4C0}" type="slidenum">
              <a:rPr lang="ru-RU" smtClean="0"/>
              <a:pPr/>
              <a:t>8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4142929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E04413-15C4-4E66-9EEB-CFA32ED4B4C0}" type="slidenum">
              <a:rPr lang="ru-RU" smtClean="0"/>
              <a:pPr/>
              <a:t>9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4142929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12.05.2021</a:t>
            </a:fld>
            <a:endParaRPr lang="ru-RU" dirty="0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12.05.2021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12.05.2021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12.05.2021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12.05.2021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12.05.2021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12.05.2021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12.05.2021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12.05.2021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12.05.2021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12.05.2021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dirty="0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12.05.2021</a:t>
            </a:fld>
            <a:endParaRPr lang="ru-RU" dirty="0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dirty="0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dirty="0"/>
            </a:p>
          </p:txBody>
        </p:sp>
      </p:grp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17.jpe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17.jpeg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image" Target="../media/image5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b9_20_d0_b8_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15140" y="4500570"/>
            <a:ext cx="2574046" cy="1892705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5" name="Рисунок 4" descr="8f08d52c3770084eef5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43108" y="4478828"/>
            <a:ext cx="2598508" cy="1807691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8" name="Рисунок 7" descr="11-27-e1471766203373eab5d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29124" y="5000636"/>
            <a:ext cx="2671200" cy="199843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0"/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71472" y="1928802"/>
            <a:ext cx="7643866" cy="2357454"/>
          </a:xfrm>
        </p:spPr>
        <p:txBody>
          <a:bodyPr>
            <a:noAutofit/>
          </a:bodyPr>
          <a:lstStyle/>
          <a:p>
            <a:pPr marL="85725" algn="ctr"/>
            <a:r>
              <a:rPr lang="ru-RU" sz="4200" spc="-15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200" spc="-15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4200" spc="-15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200" spc="-15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4200" spc="-15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Каталог промышленной продукции, выпускаемой </a:t>
            </a:r>
            <a:br>
              <a:rPr lang="ru-RU" sz="4200" spc="-15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4200" spc="-15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 территории муниципального образования Ейский район</a:t>
            </a:r>
            <a:r>
              <a:rPr lang="ru-RU" sz="4200" i="1" spc="-15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ru-RU" sz="4200" i="1" spc="-15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 descr="0929129001581870922548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-142908" y="4929198"/>
            <a:ext cx="2671200" cy="2060641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9" name="Picture 2" descr="D:\Совещания\20180227 Открытая сессия\Оформление\Шаблон слайдов верх 2.gif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 l="1563" t="8333" r="87500" b="17598"/>
          <a:stretch>
            <a:fillRect/>
          </a:stretch>
        </p:blipFill>
        <p:spPr bwMode="auto">
          <a:xfrm>
            <a:off x="0" y="0"/>
            <a:ext cx="1181488" cy="150017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00108"/>
          </a:xfrm>
        </p:spPr>
        <p:txBody>
          <a:bodyPr>
            <a:normAutofit/>
          </a:bodyPr>
          <a:lstStyle/>
          <a:p>
            <a:r>
              <a:rPr lang="ru-RU" dirty="0" smtClean="0"/>
              <a:t>                                      </a:t>
            </a:r>
            <a:endParaRPr lang="ru-RU" sz="2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85720" y="0"/>
            <a:ext cx="8501121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 </a:t>
            </a:r>
            <a:r>
              <a:rPr lang="ru-RU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ООО «Производственно-конструкторская компания «Технорегион»</a:t>
            </a:r>
          </a:p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Разрабатываемые проекты </a:t>
            </a:r>
          </a:p>
          <a:p>
            <a:pPr algn="ctr"/>
            <a:endParaRPr lang="ru-RU" sz="3200" dirty="0" smtClean="0"/>
          </a:p>
          <a:p>
            <a:endParaRPr lang="ru-RU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214282" y="1643050"/>
          <a:ext cx="8715436" cy="50006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93438"/>
                <a:gridCol w="4321998"/>
              </a:tblGrid>
              <a:tr h="461007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Модель самолета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 Технические характеристики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930913">
                <a:tc>
                  <a:txBody>
                    <a:bodyPr/>
                    <a:lstStyle/>
                    <a:p>
                      <a:r>
                        <a:rPr lang="ru-RU" sz="11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Самолет </a:t>
                      </a:r>
                      <a:r>
                        <a:rPr lang="ru-RU" sz="11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ТР-39</a:t>
                      </a:r>
                      <a:r>
                        <a:rPr lang="ru-RU" sz="1100" b="1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r>
                        <a:rPr lang="ru-RU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Проект </a:t>
                      </a:r>
                      <a:r>
                        <a:rPr lang="ru-RU" sz="11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ТР39</a:t>
                      </a:r>
                      <a:r>
                        <a:rPr lang="ru-RU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 разрабатывается для учебных полетов курсантов и пилотажных полетов. Полностью Российского производства, в 3 раза дешевле зарубежных аналогов.</a:t>
                      </a:r>
                      <a:endParaRPr lang="ru-RU" sz="11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dirty="0">
                          <a:latin typeface="Times New Roman" pitchFamily="18" charset="0"/>
                          <a:cs typeface="Times New Roman" pitchFamily="18" charset="0"/>
                        </a:rPr>
                        <a:t>Максимальная взлетная </a:t>
                      </a:r>
                      <a:r>
                        <a:rPr lang="ru-RU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масса 4800 кг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402861">
                <a:tc>
                  <a:txBody>
                    <a:bodyPr/>
                    <a:lstStyle/>
                    <a:p>
                      <a:pPr algn="ctr"/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dirty="0">
                          <a:latin typeface="Times New Roman" pitchFamily="18" charset="0"/>
                          <a:cs typeface="Times New Roman" pitchFamily="18" charset="0"/>
                        </a:rPr>
                        <a:t>Масса пустого </a:t>
                      </a:r>
                      <a:r>
                        <a:rPr lang="ru-RU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самолета 3000 кг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402861">
                <a:tc>
                  <a:txBody>
                    <a:bodyPr/>
                    <a:lstStyle/>
                    <a:p>
                      <a:pPr algn="ctr"/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dirty="0">
                          <a:latin typeface="Times New Roman" pitchFamily="18" charset="0"/>
                          <a:cs typeface="Times New Roman" pitchFamily="18" charset="0"/>
                        </a:rPr>
                        <a:t>Экипаж</a:t>
                      </a:r>
                      <a:r>
                        <a:rPr lang="ru-RU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: 1-2 человека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37364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dirty="0">
                          <a:latin typeface="Times New Roman" pitchFamily="18" charset="0"/>
                          <a:cs typeface="Times New Roman" pitchFamily="18" charset="0"/>
                        </a:rPr>
                        <a:t>Максимальная скорость</a:t>
                      </a:r>
                      <a:r>
                        <a:rPr lang="ru-RU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: 700 км/час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402861">
                <a:tc>
                  <a:txBody>
                    <a:bodyPr/>
                    <a:lstStyle/>
                    <a:p>
                      <a:pPr algn="ctr"/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dirty="0">
                          <a:latin typeface="Times New Roman" pitchFamily="18" charset="0"/>
                          <a:cs typeface="Times New Roman" pitchFamily="18" charset="0"/>
                        </a:rPr>
                        <a:t>Крейсерская скорость</a:t>
                      </a:r>
                      <a:r>
                        <a:rPr lang="ru-RU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: 450 км/час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402861">
                <a:tc>
                  <a:txBody>
                    <a:bodyPr/>
                    <a:lstStyle/>
                    <a:p>
                      <a:pPr algn="ctr"/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dirty="0">
                          <a:latin typeface="Times New Roman" pitchFamily="18" charset="0"/>
                          <a:cs typeface="Times New Roman" pitchFamily="18" charset="0"/>
                        </a:rPr>
                        <a:t>Практический потолок</a:t>
                      </a:r>
                      <a:r>
                        <a:rPr lang="ru-RU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:  8000 м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402861">
                <a:tc>
                  <a:txBody>
                    <a:bodyPr/>
                    <a:lstStyle/>
                    <a:p>
                      <a:pPr algn="ctr"/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dirty="0">
                          <a:latin typeface="Times New Roman" pitchFamily="18" charset="0"/>
                          <a:cs typeface="Times New Roman" pitchFamily="18" charset="0"/>
                        </a:rPr>
                        <a:t>Скороподъёмность</a:t>
                      </a:r>
                      <a:r>
                        <a:rPr lang="ru-RU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: до 20 м/с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402861">
                <a:tc>
                  <a:txBody>
                    <a:bodyPr/>
                    <a:lstStyle/>
                    <a:p>
                      <a:pPr algn="ctr"/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dirty="0">
                          <a:latin typeface="Times New Roman" pitchFamily="18" charset="0"/>
                          <a:cs typeface="Times New Roman" pitchFamily="18" charset="0"/>
                        </a:rPr>
                        <a:t>Длина разбега</a:t>
                      </a:r>
                      <a:r>
                        <a:rPr lang="ru-RU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: 650 м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402861">
                <a:tc>
                  <a:txBody>
                    <a:bodyPr/>
                    <a:lstStyle/>
                    <a:p>
                      <a:pPr algn="ctr"/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dirty="0">
                          <a:latin typeface="Times New Roman" pitchFamily="18" charset="0"/>
                          <a:cs typeface="Times New Roman" pitchFamily="18" charset="0"/>
                        </a:rPr>
                        <a:t>Длина пробега</a:t>
                      </a:r>
                      <a:r>
                        <a:rPr lang="ru-RU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: 550 м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415068">
                <a:tc>
                  <a:txBody>
                    <a:bodyPr/>
                    <a:lstStyle/>
                    <a:p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dirty="0">
                          <a:latin typeface="Times New Roman" pitchFamily="18" charset="0"/>
                          <a:cs typeface="Times New Roman" pitchFamily="18" charset="0"/>
                        </a:rPr>
                        <a:t>Количество </a:t>
                      </a:r>
                      <a:r>
                        <a:rPr lang="ru-RU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топлива 1000 кг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9" name="Рисунок 8" descr="33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44" y="3000372"/>
            <a:ext cx="4572032" cy="3643313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="" xmlns:p14="http://schemas.microsoft.com/office/powerpoint/2010/main" val="3447143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00108"/>
          </a:xfrm>
        </p:spPr>
        <p:txBody>
          <a:bodyPr>
            <a:normAutofit/>
          </a:bodyPr>
          <a:lstStyle/>
          <a:p>
            <a:r>
              <a:rPr lang="ru-RU" dirty="0" smtClean="0"/>
              <a:t>                                      </a:t>
            </a:r>
            <a:endParaRPr lang="ru-RU" sz="2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57158" y="0"/>
            <a:ext cx="8572559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ООО «Производственно-конструкторская компания «Технорегион»</a:t>
            </a:r>
          </a:p>
          <a:p>
            <a:pPr algn="just"/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Для создания собственной авиационно-технической базы (АТБ) ООО «ПКК Технорегион» выкупили АТБ </a:t>
            </a:r>
            <a:r>
              <a:rPr lang="ru-RU" sz="1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Ейского</a:t>
            </a:r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аэропорта, которую доработали, дополнили и сертифицировали как новую АТБ на все виды работ по техническому обслуживанию  самолетов Ан-2 и ТР-301, в т.ч. выполнения контрольно-восстановительных работ. Под их постоянным  техническим обслуживанием находятся более 30 самолетов Ан-2 различных физических лиц и организаций.</a:t>
            </a:r>
          </a:p>
          <a:p>
            <a:pPr algn="ctr"/>
            <a:endParaRPr lang="ru-RU" sz="3200" dirty="0" smtClean="0"/>
          </a:p>
          <a:p>
            <a:endParaRPr lang="ru-RU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</p:txBody>
      </p:sp>
      <p:pic>
        <p:nvPicPr>
          <p:cNvPr id="7" name="Рисунок 6" descr="44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596" y="2285992"/>
            <a:ext cx="8286808" cy="4572008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="" xmlns:p14="http://schemas.microsoft.com/office/powerpoint/2010/main" val="3447143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2179190"/>
            <a:ext cx="8512949" cy="4678810"/>
          </a:xfrm>
        </p:spPr>
        <p:txBody>
          <a:bodyPr>
            <a:normAutofit/>
          </a:bodyPr>
          <a:lstStyle/>
          <a:p>
            <a:pPr marL="273050" indent="-6350">
              <a:buFont typeface="Arial" pitchFamily="34" charset="0"/>
              <a:buChar char="•"/>
            </a:pPr>
            <a:r>
              <a:rPr lang="ru-RU" sz="2400" b="1" smtClean="0">
                <a:solidFill>
                  <a:srgbClr val="FFFF00"/>
                </a:solidFill>
                <a:latin typeface="Cambria" pitchFamily="18" charset="0"/>
                <a:cs typeface="Times New Roman" pitchFamily="18" charset="0"/>
              </a:rPr>
              <a:t>  </a:t>
            </a:r>
            <a:r>
              <a:rPr lang="ru-RU" sz="32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Адрес </a:t>
            </a:r>
            <a:r>
              <a:rPr lang="ru-RU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местонахождения</a:t>
            </a: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Краснодарский край, Ейский район, пос.Комсомолец, Гагарина, 22.</a:t>
            </a:r>
            <a:endParaRPr lang="ru-RU" sz="32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273050" indent="-6350">
              <a:buFont typeface="Arial" pitchFamily="34" charset="0"/>
              <a:buChar char="•"/>
            </a:pPr>
            <a:r>
              <a:rPr lang="ru-RU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Телефон для связи: </a:t>
            </a:r>
            <a:r>
              <a:rPr lang="ru-RU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8 (861) 32-67-535</a:t>
            </a:r>
          </a:p>
          <a:p>
            <a:pPr marL="273050" indent="-6350">
              <a:buFont typeface="Arial" pitchFamily="34" charset="0"/>
              <a:buChar char="•"/>
            </a:pPr>
            <a:r>
              <a:rPr lang="ru-RU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Email</a:t>
            </a:r>
            <a:r>
              <a:rPr lang="ru-RU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pkk.tehnoregion@mail.ru</a:t>
            </a:r>
            <a:endParaRPr lang="ru-RU" sz="32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273050" indent="-6350">
              <a:buFont typeface="Arial" pitchFamily="34" charset="0"/>
              <a:buChar char="•"/>
            </a:pPr>
            <a:r>
              <a:rPr lang="ru-RU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Сайт: </a:t>
            </a:r>
            <a:r>
              <a:rPr lang="en-US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http://pkk-tr.ru/</a:t>
            </a:r>
            <a:r>
              <a:rPr lang="ru-RU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</a:t>
            </a:r>
          </a:p>
          <a:p>
            <a:pPr marL="273050" indent="-6350">
              <a:buNone/>
            </a:pPr>
            <a:endParaRPr lang="ru-RU" dirty="0" smtClean="0">
              <a:solidFill>
                <a:srgbClr val="FFFF00"/>
              </a:solidFill>
              <a:latin typeface="Cambria" pitchFamily="18" charset="0"/>
              <a:cs typeface="Times New Roman" pitchFamily="18" charset="0"/>
            </a:endParaRPr>
          </a:p>
          <a:p>
            <a:pPr marL="273050" indent="-6350">
              <a:buNone/>
            </a:pPr>
            <a:endParaRPr lang="ru-RU" dirty="0" smtClean="0">
              <a:latin typeface="Cambria" pitchFamily="18" charset="0"/>
              <a:cs typeface="Times New Roman" pitchFamily="18" charset="0"/>
            </a:endParaRPr>
          </a:p>
          <a:p>
            <a:pPr marL="273050" indent="-6350">
              <a:buNone/>
            </a:pP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57356" y="1428736"/>
            <a:ext cx="5089768" cy="571504"/>
          </a:xfrm>
        </p:spPr>
        <p:txBody>
          <a:bodyPr>
            <a:noAutofit/>
          </a:bodyPr>
          <a:lstStyle/>
          <a:p>
            <a:pPr algn="ctr"/>
            <a:r>
              <a:rPr lang="ru-RU" sz="3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Контактные данные</a:t>
            </a:r>
            <a:r>
              <a:rPr lang="ru-RU" sz="4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  <a:endParaRPr lang="ru-RU" sz="4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285720" y="428604"/>
            <a:ext cx="8643998" cy="785818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endParaRPr lang="ru-RU" sz="4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28596" y="357166"/>
            <a:ext cx="821537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ООО «Производственно-конструкторская компания «Технорегион»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55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14942" y="4356015"/>
            <a:ext cx="3929058" cy="2501985"/>
          </a:xfrm>
          <a:prstGeom prst="rect">
            <a:avLst/>
          </a:prstGeom>
          <a:effectLst>
            <a:softEdge rad="63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\\SERVER2\Obmen\Маркетологи User30\f76592bde76c5a675ff8224b1f10669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6513" y="0"/>
            <a:ext cx="91805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00125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/>
              <a:t>                                      </a:t>
            </a:r>
            <a:endParaRPr lang="ru-RU" sz="2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14313" y="142875"/>
            <a:ext cx="9144000" cy="16922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ЕЙСКПОЛИМЕР </a:t>
            </a:r>
            <a:r>
              <a:rPr lang="ru-RU" sz="2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(ИП </a:t>
            </a:r>
            <a:r>
              <a:rPr lang="ru-RU" sz="2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Натопта</a:t>
            </a:r>
            <a:r>
              <a:rPr lang="ru-RU" sz="2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О.Ф.</a:t>
            </a:r>
            <a:r>
              <a:rPr lang="ru-RU" sz="2600" b="1" dirty="0">
                <a:solidFill>
                  <a:srgbClr val="FFFF00"/>
                </a:solidFill>
                <a:latin typeface="+mn-lt"/>
              </a:rPr>
              <a:t>)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3200" dirty="0">
              <a:latin typeface="+mn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Times New Roman" pitchFamily="18" charset="0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214313" y="857250"/>
          <a:ext cx="8786874" cy="58596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93437">
                  <a:extLst>
                    <a:ext uri="{9D8B030D-6E8A-4147-A177-3AD203B41FA5}"/>
                  </a:extLst>
                </a:gridCol>
                <a:gridCol w="4393437">
                  <a:extLst>
                    <a:ext uri="{9D8B030D-6E8A-4147-A177-3AD203B41FA5}"/>
                  </a:extLst>
                </a:gridCol>
              </a:tblGrid>
              <a:tr h="35719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Перечень выпускаемой продукции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Технические характеристики</a:t>
                      </a:r>
                      <a:r>
                        <a:rPr lang="ru-RU" sz="1600" baseline="0" dirty="0">
                          <a:latin typeface="Times New Roman" pitchFamily="18" charset="0"/>
                          <a:cs typeface="Times New Roman" pitchFamily="18" charset="0"/>
                        </a:rPr>
                        <a:t>  продукции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/>
                </a:extLst>
              </a:tr>
              <a:tr h="414027">
                <a:tc>
                  <a:txBody>
                    <a:bodyPr/>
                    <a:lstStyle/>
                    <a:p>
                      <a:r>
                        <a:rPr kumimoji="0" lang="ru-RU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Бассейны, купели, емкости, баки.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Производятся из пищевого материала-полипропилена.</a:t>
                      </a:r>
                    </a:p>
                    <a:p>
                      <a:r>
                        <a:rPr kumimoji="0" lang="ru-RU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Любые размеры по заказу клиента.</a:t>
                      </a:r>
                      <a:endParaRPr lang="ru-RU" sz="1200" dirty="0"/>
                    </a:p>
                  </a:txBody>
                  <a:tcPr/>
                </a:tc>
                <a:extLst>
                  <a:ext uri="{0D108BD9-81ED-4DB2-BD59-A6C34878D82A}"/>
                </a:extLst>
              </a:tr>
              <a:tr h="1552602">
                <a:tc>
                  <a:txBody>
                    <a:bodyPr/>
                    <a:lstStyle/>
                    <a:p>
                      <a:r>
                        <a:rPr kumimoji="0" lang="ru-RU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Ветеринарное оборудование:</a:t>
                      </a:r>
                    </a:p>
                    <a:p>
                      <a:r>
                        <a:rPr kumimoji="0" lang="ru-RU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-клетки </a:t>
                      </a:r>
                    </a:p>
                    <a:p>
                      <a:r>
                        <a:rPr kumimoji="0" lang="ru-RU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-камеры для животных,</a:t>
                      </a:r>
                    </a:p>
                    <a:p>
                      <a:r>
                        <a:rPr kumimoji="0" lang="ru-RU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-столы (для </a:t>
                      </a:r>
                      <a:r>
                        <a:rPr kumimoji="0" lang="ru-RU" sz="12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УЗИ</a:t>
                      </a:r>
                      <a:r>
                        <a:rPr kumimoji="0" lang="ru-RU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смотровые, операционные, </a:t>
                      </a:r>
                      <a:r>
                        <a:rPr kumimoji="0" lang="ru-RU" sz="12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рентгенопрозрачные</a:t>
                      </a:r>
                      <a:r>
                        <a:rPr kumimoji="0" lang="ru-RU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  <a:p>
                      <a:r>
                        <a:rPr kumimoji="0" lang="ru-RU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-пароформалиновые камеры</a:t>
                      </a:r>
                    </a:p>
                    <a:p>
                      <a:r>
                        <a:rPr kumimoji="0" lang="ru-RU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-сушильная камера</a:t>
                      </a:r>
                    </a:p>
                    <a:p>
                      <a:r>
                        <a:rPr kumimoji="0" lang="ru-RU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-мойки для животных</a:t>
                      </a:r>
                    </a:p>
                    <a:p>
                      <a:r>
                        <a:rPr kumimoji="0" lang="ru-RU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-баки для проявки рентгеновской пленки.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Производится из пищевого пластика-полипропилена с использование нержавеющей стали.</a:t>
                      </a:r>
                    </a:p>
                    <a:p>
                      <a:r>
                        <a:rPr kumimoji="0" lang="ru-RU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Любые размеры по заказу клиента.</a:t>
                      </a:r>
                      <a:endParaRPr lang="ru-RU" sz="1200" dirty="0"/>
                    </a:p>
                  </a:txBody>
                  <a:tcPr/>
                </a:tc>
                <a:extLst>
                  <a:ext uri="{0D108BD9-81ED-4DB2-BD59-A6C34878D82A}"/>
                </a:extLst>
              </a:tr>
              <a:tr h="576681">
                <a:tc>
                  <a:txBody>
                    <a:bodyPr/>
                    <a:lstStyle/>
                    <a:p>
                      <a:r>
                        <a:rPr kumimoji="0" lang="ru-RU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Емкость для транспортировки и хранения жидких пищевых продуктов.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Производство емкостей различного объема из пищевого материала – полипропилена.</a:t>
                      </a:r>
                    </a:p>
                    <a:p>
                      <a:r>
                        <a:rPr kumimoji="0" lang="ru-RU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Любые размеры по заказу клиента.</a:t>
                      </a:r>
                    </a:p>
                  </a:txBody>
                  <a:tcPr/>
                </a:tc>
                <a:extLst>
                  <a:ext uri="{0D108BD9-81ED-4DB2-BD59-A6C34878D82A}"/>
                </a:extLst>
              </a:tr>
              <a:tr h="414027">
                <a:tc>
                  <a:txBody>
                    <a:bodyPr/>
                    <a:lstStyle/>
                    <a:p>
                      <a:r>
                        <a:rPr kumimoji="0" lang="ru-RU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Оборудование для разведения рыбы (</a:t>
                      </a:r>
                      <a:r>
                        <a:rPr kumimoji="0" lang="ru-RU" sz="12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УЗВ</a:t>
                      </a:r>
                      <a:r>
                        <a:rPr kumimoji="0" lang="ru-RU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Производство полного комплекта оборудования для разведения рыбы.</a:t>
                      </a:r>
                      <a:endParaRPr lang="ru-RU" sz="1200" dirty="0"/>
                    </a:p>
                  </a:txBody>
                  <a:tcPr/>
                </a:tc>
                <a:extLst>
                  <a:ext uri="{0D108BD9-81ED-4DB2-BD59-A6C34878D82A}"/>
                </a:extLst>
              </a:tr>
              <a:tr h="576681">
                <a:tc>
                  <a:txBody>
                    <a:bodyPr/>
                    <a:lstStyle/>
                    <a:p>
                      <a:r>
                        <a:rPr kumimoji="0" lang="ru-RU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Оборудование для передержки морепродуктов.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Полный комплект оборудования для длительного хранения морепродуктов перед продажей либо транспортировкой.</a:t>
                      </a:r>
                    </a:p>
                    <a:p>
                      <a:r>
                        <a:rPr kumimoji="0" lang="ru-RU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Проектирование любых объемов.</a:t>
                      </a:r>
                    </a:p>
                  </a:txBody>
                  <a:tcPr/>
                </a:tc>
                <a:extLst>
                  <a:ext uri="{0D108BD9-81ED-4DB2-BD59-A6C34878D82A}"/>
                </a:extLst>
              </a:tr>
              <a:tr h="414027">
                <a:tc>
                  <a:txBody>
                    <a:bodyPr/>
                    <a:lstStyle/>
                    <a:p>
                      <a:r>
                        <a:rPr kumimoji="0" lang="ru-RU" sz="12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Жироуловители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Производятся из пищевого пластика-полипропилена. Промышленные и бытовые. </a:t>
                      </a:r>
                    </a:p>
                  </a:txBody>
                  <a:tcPr/>
                </a:tc>
                <a:extLst>
                  <a:ext uri="{0D108BD9-81ED-4DB2-BD59-A6C34878D82A}"/>
                </a:extLst>
              </a:tr>
              <a:tr h="576681">
                <a:tc>
                  <a:txBody>
                    <a:bodyPr/>
                    <a:lstStyle/>
                    <a:p>
                      <a:r>
                        <a:rPr kumimoji="0" lang="ru-RU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Оборудование для производства сыра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Сырные формы, воронки для распределения сырного зерна, стеллажи для вызревания сыра, емкости для засолки. Любые размеры по заказу клиента.</a:t>
                      </a:r>
                    </a:p>
                  </a:txBody>
                  <a:tcPr/>
                </a:tc>
                <a:extLst>
                  <a:ext uri="{0D108BD9-81ED-4DB2-BD59-A6C34878D82A}"/>
                </a:extLst>
              </a:tr>
              <a:tr h="473263">
                <a:tc>
                  <a:txBody>
                    <a:bodyPr/>
                    <a:lstStyle/>
                    <a:p>
                      <a:r>
                        <a:rPr kumimoji="0" lang="ru-RU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Канализация, вентиляция, воздуховоды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Производятся из пищевого материала</a:t>
                      </a:r>
                    </a:p>
                    <a:p>
                      <a:r>
                        <a:rPr kumimoji="0" lang="ru-RU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-полипропилена. Проектирование по заказу клиента.</a:t>
                      </a:r>
                      <a:endParaRPr lang="ru-RU" sz="1200" dirty="0"/>
                    </a:p>
                  </a:txBody>
                  <a:tcPr/>
                </a:tc>
                <a:extLst>
                  <a:ext uri="{0D108BD9-81ED-4DB2-BD59-A6C34878D82A}"/>
                </a:extLst>
              </a:tr>
            </a:tbl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\\SERVER2\Obmen\Маркетологи User30\f76592bde76c5a675ff8224b1f10669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00125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/>
              <a:t>                                      </a:t>
            </a:r>
            <a:endParaRPr lang="ru-RU" sz="2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428625"/>
            <a:ext cx="9144000" cy="17541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ЕЙСКПОЛИМЕР </a:t>
            </a:r>
            <a:r>
              <a:rPr lang="ru-RU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(ИП </a:t>
            </a:r>
            <a:r>
              <a:rPr lang="ru-RU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Натопта</a:t>
            </a:r>
            <a:r>
              <a:rPr lang="ru-RU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О.Ф.</a:t>
            </a:r>
            <a:r>
              <a:rPr lang="ru-RU" sz="3200" b="1" dirty="0">
                <a:solidFill>
                  <a:srgbClr val="FFFF00"/>
                </a:solidFill>
                <a:latin typeface="+mn-lt"/>
              </a:rPr>
              <a:t>)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3200" dirty="0">
              <a:latin typeface="+mn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Times New Roman" pitchFamily="18" charset="0"/>
            </a:endParaRPr>
          </a:p>
        </p:txBody>
      </p:sp>
      <p:pic>
        <p:nvPicPr>
          <p:cNvPr id="5" name="Рисунок 4" descr="бассейн.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1127" y="1196752"/>
            <a:ext cx="3910497" cy="26642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 descr="бассейн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60032" y="4149080"/>
            <a:ext cx="3528392" cy="23411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127" name="TextBox 9"/>
          <p:cNvSpPr txBox="1">
            <a:spLocks noChangeArrowheads="1"/>
          </p:cNvSpPr>
          <p:nvPr/>
        </p:nvSpPr>
        <p:spPr bwMode="auto">
          <a:xfrm>
            <a:off x="1911350" y="2144713"/>
            <a:ext cx="95726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2000" b="1">
                <a:latin typeface="Times New Roman" pitchFamily="18" charset="0"/>
                <a:cs typeface="Times New Roman" pitchFamily="18" charset="0"/>
              </a:rPr>
              <a:t> Производятся из </a:t>
            </a:r>
            <a:endParaRPr lang="en-US" sz="2000" b="1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2000" b="1">
                <a:latin typeface="Times New Roman" pitchFamily="18" charset="0"/>
                <a:cs typeface="Times New Roman" pitchFamily="18" charset="0"/>
              </a:rPr>
              <a:t>пищевого материала-полипропилена</a:t>
            </a:r>
            <a:endParaRPr lang="ru-RU" sz="2000" b="1"/>
          </a:p>
        </p:txBody>
      </p:sp>
      <p:sp>
        <p:nvSpPr>
          <p:cNvPr id="5128" name="TextBox 10"/>
          <p:cNvSpPr txBox="1">
            <a:spLocks noChangeArrowheads="1"/>
          </p:cNvSpPr>
          <p:nvPr/>
        </p:nvSpPr>
        <p:spPr bwMode="auto">
          <a:xfrm>
            <a:off x="5743575" y="1412875"/>
            <a:ext cx="35814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ru-RU" sz="3200" b="1">
                <a:latin typeface="Times New Roman" pitchFamily="18" charset="0"/>
                <a:cs typeface="Times New Roman" pitchFamily="18" charset="0"/>
              </a:rPr>
              <a:t>Бассейны</a:t>
            </a:r>
          </a:p>
        </p:txBody>
      </p:sp>
      <p:pic>
        <p:nvPicPr>
          <p:cNvPr id="2050" name="Picture 2" descr="C:\Users\Box100\Downloads\бассейны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1127" y="4149080"/>
            <a:ext cx="3910497" cy="23636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130" name="TextBox 12"/>
          <p:cNvSpPr txBox="1">
            <a:spLocks noChangeArrowheads="1"/>
          </p:cNvSpPr>
          <p:nvPr/>
        </p:nvSpPr>
        <p:spPr bwMode="auto">
          <a:xfrm>
            <a:off x="4448175" y="3052763"/>
            <a:ext cx="95726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ru-RU" sz="2000" b="1">
                <a:latin typeface="Times New Roman" pitchFamily="18" charset="0"/>
                <a:cs typeface="Times New Roman" pitchFamily="18" charset="0"/>
              </a:rPr>
              <a:t> Любые размеры по заказу клиента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\\SERVER2\Obmen\Маркетологи User30\f76592bde76c5a675ff8224b1f10669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6513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00125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/>
              <a:t>                                      </a:t>
            </a:r>
            <a:endParaRPr lang="ru-RU" sz="2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428625"/>
            <a:ext cx="9144000" cy="224631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ЕЙСКПОЛИМЕР </a:t>
            </a:r>
            <a:r>
              <a:rPr lang="ru-RU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(ИП </a:t>
            </a:r>
            <a:r>
              <a:rPr lang="ru-RU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Натопта</a:t>
            </a:r>
            <a:r>
              <a:rPr lang="ru-RU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О.Ф.</a:t>
            </a:r>
            <a:r>
              <a:rPr lang="ru-RU" sz="3200" b="1" dirty="0">
                <a:solidFill>
                  <a:srgbClr val="FFFF00"/>
                </a:solidFill>
                <a:latin typeface="+mn-lt"/>
              </a:rPr>
              <a:t>)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rgbClr val="FFC000"/>
                </a:solidFill>
                <a:latin typeface="+mn-lt"/>
              </a:rPr>
              <a:t>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3200" dirty="0">
              <a:latin typeface="+mn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Times New Roman" pitchFamily="18" charset="0"/>
            </a:endParaRPr>
          </a:p>
        </p:txBody>
      </p:sp>
      <p:pic>
        <p:nvPicPr>
          <p:cNvPr id="9" name="Рисунок 8" descr="купель.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1052736"/>
            <a:ext cx="3528392" cy="27742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Рисунок 11" descr="купель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9512" y="4035645"/>
            <a:ext cx="3528392" cy="25617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151" name="TextBox 12"/>
          <p:cNvSpPr txBox="1">
            <a:spLocks noChangeArrowheads="1"/>
          </p:cNvSpPr>
          <p:nvPr/>
        </p:nvSpPr>
        <p:spPr bwMode="auto">
          <a:xfrm>
            <a:off x="5403850" y="2090738"/>
            <a:ext cx="20701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ru-RU" sz="3200" b="1">
                <a:latin typeface="Times New Roman" pitchFamily="18" charset="0"/>
                <a:cs typeface="Times New Roman" pitchFamily="18" charset="0"/>
              </a:rPr>
              <a:t>Купели</a:t>
            </a:r>
          </a:p>
        </p:txBody>
      </p:sp>
      <p:pic>
        <p:nvPicPr>
          <p:cNvPr id="8195" name="Picture 3" descr="\\SERVER2\Obmen\Маркетологи User30\Бассейн со ступеньками\Готовое\DSC_0542 копия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4075795"/>
            <a:ext cx="3816424" cy="25215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153" name="TextBox 9"/>
          <p:cNvSpPr txBox="1">
            <a:spLocks noChangeArrowheads="1"/>
          </p:cNvSpPr>
          <p:nvPr/>
        </p:nvSpPr>
        <p:spPr bwMode="auto">
          <a:xfrm>
            <a:off x="3995738" y="2755900"/>
            <a:ext cx="95726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ru-RU" sz="2000" b="1">
                <a:latin typeface="Times New Roman" pitchFamily="18" charset="0"/>
                <a:cs typeface="Times New Roman" pitchFamily="18" charset="0"/>
              </a:rPr>
              <a:t> Любые размеры по заказу клиента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\\SERVER2\Obmen\Маркетологи User30\f76592bde76c5a675ff8224b1f10669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6513" y="0"/>
            <a:ext cx="91805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00125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/>
              <a:t>                                      </a:t>
            </a:r>
            <a:endParaRPr lang="ru-RU" sz="2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-142875" y="500063"/>
            <a:ext cx="9144000" cy="224631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ЕЙСКПОЛИМЕР </a:t>
            </a:r>
            <a:r>
              <a:rPr lang="ru-RU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(ИП </a:t>
            </a:r>
            <a:r>
              <a:rPr lang="ru-RU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Натопта</a:t>
            </a:r>
            <a:r>
              <a:rPr lang="ru-RU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О.Ф.</a:t>
            </a:r>
            <a:r>
              <a:rPr lang="ru-RU" sz="3200" b="1" dirty="0">
                <a:solidFill>
                  <a:srgbClr val="FFFF00"/>
                </a:solidFill>
                <a:latin typeface="+mn-lt"/>
              </a:rPr>
              <a:t>)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rgbClr val="FFC000"/>
                </a:solidFill>
                <a:latin typeface="+mn-lt"/>
              </a:rPr>
              <a:t>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3200" dirty="0">
              <a:latin typeface="+mn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Times New Roman" pitchFamily="18" charset="0"/>
            </a:endParaRPr>
          </a:p>
        </p:txBody>
      </p:sp>
      <p:sp>
        <p:nvSpPr>
          <p:cNvPr id="8197" name="TextBox 9"/>
          <p:cNvSpPr txBox="1">
            <a:spLocks noChangeArrowheads="1"/>
          </p:cNvSpPr>
          <p:nvPr/>
        </p:nvSpPr>
        <p:spPr bwMode="auto">
          <a:xfrm>
            <a:off x="2403475" y="1773238"/>
            <a:ext cx="8072438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2400" b="1">
                <a:latin typeface="Times New Roman" pitchFamily="18" charset="0"/>
                <a:cs typeface="Times New Roman" pitchFamily="18" charset="0"/>
              </a:rPr>
              <a:t>Емкости </a:t>
            </a:r>
            <a:endParaRPr lang="en-US" sz="2400" b="1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2400" b="1">
                <a:latin typeface="Times New Roman" pitchFamily="18" charset="0"/>
                <a:cs typeface="Times New Roman" pitchFamily="18" charset="0"/>
              </a:rPr>
              <a:t>для хранения пищевых продуктов</a:t>
            </a:r>
          </a:p>
        </p:txBody>
      </p:sp>
      <p:pic>
        <p:nvPicPr>
          <p:cNvPr id="13" name="Рисунок 12" descr="емкость для хранения пищевых продуктов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51920" y="3445782"/>
            <a:ext cx="4968552" cy="32272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098" name="Picture 2" descr="C:\Users\Box100\Downloads\DSC_0410-копия1-копия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1124744"/>
            <a:ext cx="3312368" cy="27797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Рисунок 10" descr="емкость для хранения пищевых продуктов..JPG">
            <a:extLst>
              <a:ext uri="{FF2B5EF4-FFF2-40B4-BE49-F238E27FC236}"/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79512" y="4095074"/>
            <a:ext cx="3456384" cy="25922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\\SERVER2\Obmen\Маркетологи User30\f76592bde76c5a675ff8224b1f10669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6513" y="0"/>
            <a:ext cx="91805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00125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/>
              <a:t>                                      </a:t>
            </a:r>
            <a:endParaRPr lang="ru-RU" sz="2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-214313" y="714375"/>
            <a:ext cx="9144001" cy="17541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ЕЙСКПОЛИМЕР </a:t>
            </a:r>
            <a:r>
              <a:rPr lang="ru-RU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(ИП </a:t>
            </a:r>
            <a:r>
              <a:rPr lang="ru-RU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Натопта</a:t>
            </a:r>
            <a:r>
              <a:rPr lang="ru-RU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О.Ф.</a:t>
            </a:r>
            <a:r>
              <a:rPr lang="ru-RU" sz="3200" b="1" dirty="0">
                <a:solidFill>
                  <a:srgbClr val="FFFF00"/>
                </a:solidFill>
                <a:latin typeface="+mn-lt"/>
              </a:rPr>
              <a:t>)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3200" dirty="0">
              <a:latin typeface="+mn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Times New Roman" pitchFamily="18" charset="0"/>
            </a:endParaRPr>
          </a:p>
        </p:txBody>
      </p:sp>
      <p:pic>
        <p:nvPicPr>
          <p:cNvPr id="7" name="Рисунок 6" descr="емкость для посола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7504" y="3068960"/>
            <a:ext cx="4171250" cy="31472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Рисунок 10" descr="емкости для сыра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44008" y="3068959"/>
            <a:ext cx="4355976" cy="30746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223" name="TextBox 13"/>
          <p:cNvSpPr txBox="1">
            <a:spLocks noChangeArrowheads="1"/>
          </p:cNvSpPr>
          <p:nvPr/>
        </p:nvSpPr>
        <p:spPr bwMode="auto">
          <a:xfrm>
            <a:off x="611188" y="2006600"/>
            <a:ext cx="3643312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ru-RU" sz="2400" b="1">
                <a:latin typeface="Times New Roman" pitchFamily="18" charset="0"/>
                <a:cs typeface="Times New Roman" pitchFamily="18" charset="0"/>
              </a:rPr>
              <a:t>Емкость для посола</a:t>
            </a:r>
          </a:p>
        </p:txBody>
      </p:sp>
      <p:sp>
        <p:nvSpPr>
          <p:cNvPr id="9224" name="TextBox 14"/>
          <p:cNvSpPr txBox="1">
            <a:spLocks noChangeArrowheads="1"/>
          </p:cNvSpPr>
          <p:nvPr/>
        </p:nvSpPr>
        <p:spPr bwMode="auto">
          <a:xfrm>
            <a:off x="5457825" y="2006600"/>
            <a:ext cx="272891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ru-RU" sz="2400" b="1">
                <a:latin typeface="Times New Roman" pitchFamily="18" charset="0"/>
                <a:cs typeface="Times New Roman" pitchFamily="18" charset="0"/>
              </a:rPr>
              <a:t>Емкость для сыра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\\SERVER2\Obmen\Маркетологи User30\f76592bde76c5a675ff8224b1f10669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6513" y="0"/>
            <a:ext cx="91805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00125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/>
              <a:t>                                      </a:t>
            </a:r>
            <a:endParaRPr lang="ru-RU" sz="2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-214313" y="500063"/>
            <a:ext cx="9144001" cy="17541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ЕЙСКПОЛИМЕР </a:t>
            </a:r>
            <a:r>
              <a:rPr lang="ru-RU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(ИП </a:t>
            </a:r>
            <a:r>
              <a:rPr lang="ru-RU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Натопта</a:t>
            </a:r>
            <a:r>
              <a:rPr lang="ru-RU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О.Ф.</a:t>
            </a:r>
            <a:r>
              <a:rPr lang="ru-RU" sz="3200" b="1" dirty="0">
                <a:solidFill>
                  <a:srgbClr val="FFFF00"/>
                </a:solidFill>
                <a:latin typeface="+mn-lt"/>
              </a:rPr>
              <a:t>)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3200" dirty="0">
              <a:latin typeface="+mn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Times New Roman" pitchFamily="18" charset="0"/>
            </a:endParaRPr>
          </a:p>
        </p:txBody>
      </p:sp>
      <p:sp>
        <p:nvSpPr>
          <p:cNvPr id="10245" name="TextBox 8"/>
          <p:cNvSpPr txBox="1">
            <a:spLocks noChangeArrowheads="1"/>
          </p:cNvSpPr>
          <p:nvPr/>
        </p:nvSpPr>
        <p:spPr bwMode="auto">
          <a:xfrm>
            <a:off x="673100" y="1654175"/>
            <a:ext cx="77978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ru-RU" sz="2400" b="1">
                <a:latin typeface="Times New Roman" pitchFamily="18" charset="0"/>
                <a:cs typeface="Times New Roman" pitchFamily="18" charset="0"/>
              </a:rPr>
              <a:t>Воздуховоды, вентиляция </a:t>
            </a:r>
            <a:endParaRPr lang="en-US" sz="2400" b="1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2400" b="1">
                <a:latin typeface="Times New Roman" pitchFamily="18" charset="0"/>
                <a:cs typeface="Times New Roman" pitchFamily="18" charset="0"/>
              </a:rPr>
              <a:t>производятся из пищевого материала-полипропилена.</a:t>
            </a:r>
            <a:endParaRPr lang="en-US" sz="2400" b="1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2400" b="1">
                <a:latin typeface="Times New Roman" pitchFamily="18" charset="0"/>
                <a:cs typeface="Times New Roman" pitchFamily="18" charset="0"/>
              </a:rPr>
              <a:t> Проектирование по заказу клиента</a:t>
            </a:r>
          </a:p>
        </p:txBody>
      </p:sp>
      <p:pic>
        <p:nvPicPr>
          <p:cNvPr id="10" name="Рисунок 9" descr="воздуховоды, вентиляция.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7504" y="3167758"/>
            <a:ext cx="4464496" cy="33575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Рисунок 11" descr="воздуховоды,вентиляция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16016" y="3140968"/>
            <a:ext cx="4358670" cy="33575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\\SERVER2\Obmen\Маркетологи User30\f76592bde76c5a675ff8224b1f10669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6513" y="0"/>
            <a:ext cx="91805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00125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/>
              <a:t>                                      </a:t>
            </a:r>
            <a:endParaRPr lang="ru-RU" sz="2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-214313" y="500063"/>
            <a:ext cx="9144001" cy="224631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ЕЙСКПОЛИМЕР </a:t>
            </a:r>
            <a:r>
              <a:rPr lang="ru-RU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(ИП </a:t>
            </a:r>
            <a:r>
              <a:rPr lang="ru-RU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Натопта</a:t>
            </a:r>
            <a:r>
              <a:rPr lang="ru-RU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О.Ф.</a:t>
            </a:r>
            <a:r>
              <a:rPr lang="ru-RU" sz="3200" b="1" dirty="0">
                <a:solidFill>
                  <a:srgbClr val="FFFF00"/>
                </a:solidFill>
                <a:latin typeface="+mn-lt"/>
              </a:rPr>
              <a:t>)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rgbClr val="FFC000"/>
                </a:solidFill>
                <a:latin typeface="+mn-lt"/>
              </a:rPr>
              <a:t>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3200" dirty="0">
              <a:latin typeface="+mn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Times New Roman" pitchFamily="18" charset="0"/>
            </a:endParaRPr>
          </a:p>
        </p:txBody>
      </p:sp>
      <p:sp>
        <p:nvSpPr>
          <p:cNvPr id="11269" name="TextBox 8"/>
          <p:cNvSpPr txBox="1">
            <a:spLocks noChangeArrowheads="1"/>
          </p:cNvSpPr>
          <p:nvPr/>
        </p:nvSpPr>
        <p:spPr bwMode="auto">
          <a:xfrm>
            <a:off x="1690688" y="2124075"/>
            <a:ext cx="8567737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2800" b="1">
                <a:latin typeface="Times New Roman" pitchFamily="18" charset="0"/>
                <a:cs typeface="Times New Roman" pitchFamily="18" charset="0"/>
              </a:rPr>
              <a:t>Жироуловители </a:t>
            </a:r>
          </a:p>
          <a:p>
            <a:pPr algn="ctr" eaLnBrk="1" hangingPunct="1"/>
            <a:r>
              <a:rPr lang="ru-RU" sz="2800" b="1">
                <a:latin typeface="Times New Roman" pitchFamily="18" charset="0"/>
                <a:cs typeface="Times New Roman" pitchFamily="18" charset="0"/>
              </a:rPr>
              <a:t>(промышленные и бытовые) </a:t>
            </a:r>
            <a:endParaRPr lang="en-US" sz="2800" b="1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2800" b="1">
                <a:latin typeface="Times New Roman" pitchFamily="18" charset="0"/>
                <a:cs typeface="Times New Roman" pitchFamily="18" charset="0"/>
              </a:rPr>
              <a:t>производятся из пищевого </a:t>
            </a:r>
          </a:p>
          <a:p>
            <a:pPr algn="ctr" eaLnBrk="1" hangingPunct="1"/>
            <a:r>
              <a:rPr lang="ru-RU" sz="2800" b="1">
                <a:latin typeface="Times New Roman" pitchFamily="18" charset="0"/>
                <a:cs typeface="Times New Roman" pitchFamily="18" charset="0"/>
              </a:rPr>
              <a:t>пластика-полипропилена </a:t>
            </a:r>
            <a:endParaRPr lang="ru-RU" sz="2800"/>
          </a:p>
        </p:txBody>
      </p:sp>
      <p:pic>
        <p:nvPicPr>
          <p:cNvPr id="7" name="Рисунок 6" descr="жироуловитель круглый.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7504" y="4437112"/>
            <a:ext cx="2886487" cy="21530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Рисунок 12" descr="жироуловитель круглый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7504" y="2000255"/>
            <a:ext cx="2880320" cy="21488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Рисунок 9" descr="жироуловитель прямоугольный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084168" y="4437112"/>
            <a:ext cx="2808312" cy="20810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218" name="Picture 2" descr="\\SERVER2\Obmen\Маркетологи User30\для администрации\Жироуловители\DSC_055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59832" y="4437112"/>
            <a:ext cx="2914503" cy="20810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00108"/>
          </a:xfrm>
        </p:spPr>
        <p:txBody>
          <a:bodyPr>
            <a:normAutofit/>
          </a:bodyPr>
          <a:lstStyle/>
          <a:p>
            <a:r>
              <a:rPr lang="ru-RU" dirty="0" smtClean="0"/>
              <a:t>                                      </a:t>
            </a:r>
            <a:endParaRPr lang="ru-RU" sz="2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85720" y="142853"/>
            <a:ext cx="8501121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 </a:t>
            </a:r>
            <a:r>
              <a:rPr lang="ru-RU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ООО «Производственно-конструкторская компания «Технорегион»</a:t>
            </a:r>
          </a:p>
          <a:p>
            <a:pPr algn="ctr"/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Разработка, производство, ремоторизация, сертификация, ремонт и обслуживание самолетов</a:t>
            </a: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ctr"/>
            <a:endParaRPr lang="ru-RU" sz="3200" dirty="0" smtClean="0"/>
          </a:p>
          <a:p>
            <a:endParaRPr lang="ru-RU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</p:txBody>
      </p:sp>
      <p:pic>
        <p:nvPicPr>
          <p:cNvPr id="7" name="Рисунок 6" descr="11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44" y="2285992"/>
            <a:ext cx="7143800" cy="4382533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0" name="TextBox 9"/>
          <p:cNvSpPr txBox="1"/>
          <p:nvPr/>
        </p:nvSpPr>
        <p:spPr>
          <a:xfrm>
            <a:off x="7215206" y="3357562"/>
            <a:ext cx="19622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Самолет </a:t>
            </a:r>
            <a:r>
              <a:rPr lang="ru-RU" sz="16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ТР302\117</a:t>
            </a:r>
            <a:endParaRPr lang="ru-RU" sz="1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47143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\\SERVER2\Obmen\Маркетологи User30\f76592bde76c5a675ff8224b1f10669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6513" y="0"/>
            <a:ext cx="91805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00125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/>
              <a:t>                                      </a:t>
            </a:r>
            <a:endParaRPr lang="ru-RU" sz="2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-142875" y="333375"/>
            <a:ext cx="9144000" cy="224631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ЕЙСКПОЛИМЕР </a:t>
            </a:r>
            <a:r>
              <a:rPr lang="ru-RU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(ИП </a:t>
            </a:r>
            <a:r>
              <a:rPr lang="ru-RU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Натопта</a:t>
            </a:r>
            <a:r>
              <a:rPr lang="ru-RU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О.Ф.</a:t>
            </a:r>
            <a:r>
              <a:rPr lang="ru-RU" sz="3200" b="1" dirty="0">
                <a:solidFill>
                  <a:srgbClr val="FFFF00"/>
                </a:solidFill>
                <a:latin typeface="+mn-lt"/>
              </a:rPr>
              <a:t>)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rgbClr val="FFC000"/>
                </a:solidFill>
                <a:latin typeface="+mn-lt"/>
              </a:rPr>
              <a:t>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3200" dirty="0">
              <a:latin typeface="+mn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Times New Roman" pitchFamily="18" charset="0"/>
            </a:endParaRPr>
          </a:p>
        </p:txBody>
      </p:sp>
      <p:sp>
        <p:nvSpPr>
          <p:cNvPr id="12293" name="TextBox 8"/>
          <p:cNvSpPr txBox="1">
            <a:spLocks noChangeArrowheads="1"/>
          </p:cNvSpPr>
          <p:nvPr/>
        </p:nvSpPr>
        <p:spPr bwMode="auto">
          <a:xfrm>
            <a:off x="0" y="908050"/>
            <a:ext cx="94456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2400" b="1">
                <a:latin typeface="Times New Roman" pitchFamily="18" charset="0"/>
                <a:cs typeface="Times New Roman" pitchFamily="18" charset="0"/>
              </a:rPr>
              <a:t>Полный комплект оборудования для разведения рыбы.</a:t>
            </a:r>
            <a:endParaRPr lang="ru-RU" sz="3600" b="1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Рисунок 12" descr="Оборудование для разведения рыбы (УЗВ).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1519" y="1772816"/>
            <a:ext cx="3168353" cy="23042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2295" name="TextBox 6"/>
          <p:cNvSpPr txBox="1">
            <a:spLocks noChangeArrowheads="1"/>
          </p:cNvSpPr>
          <p:nvPr/>
        </p:nvSpPr>
        <p:spPr bwMode="auto">
          <a:xfrm>
            <a:off x="-541338" y="1341438"/>
            <a:ext cx="4465638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2200" b="1">
                <a:latin typeface="Times New Roman" pitchFamily="18" charset="0"/>
                <a:cs typeface="Times New Roman" pitchFamily="18" charset="0"/>
              </a:rPr>
              <a:t>УЗВ</a:t>
            </a:r>
          </a:p>
        </p:txBody>
      </p:sp>
      <p:pic>
        <p:nvPicPr>
          <p:cNvPr id="10242" name="Picture 2" descr="C:\Users\Box100\Downloads\DSC_007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4572495"/>
            <a:ext cx="3143726" cy="20968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2297" name="TextBox 9"/>
          <p:cNvSpPr txBox="1">
            <a:spLocks noChangeArrowheads="1"/>
          </p:cNvSpPr>
          <p:nvPr/>
        </p:nvSpPr>
        <p:spPr bwMode="auto">
          <a:xfrm>
            <a:off x="-396875" y="4078288"/>
            <a:ext cx="4464050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2200" b="1">
                <a:latin typeface="Times New Roman" pitchFamily="18" charset="0"/>
                <a:cs typeface="Times New Roman" pitchFamily="18" charset="0"/>
              </a:rPr>
              <a:t>Сортировщик для рыбы</a:t>
            </a:r>
          </a:p>
        </p:txBody>
      </p:sp>
      <p:pic>
        <p:nvPicPr>
          <p:cNvPr id="10243" name="Picture 3" descr="C:\Users\Box100\Downloads\emko_19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48064" y="4581128"/>
            <a:ext cx="3456384" cy="20882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2299" name="TextBox 10"/>
          <p:cNvSpPr txBox="1">
            <a:spLocks noChangeArrowheads="1"/>
          </p:cNvSpPr>
          <p:nvPr/>
        </p:nvSpPr>
        <p:spPr bwMode="auto">
          <a:xfrm>
            <a:off x="4859338" y="3860800"/>
            <a:ext cx="4465637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2200" b="1">
                <a:latin typeface="Times New Roman" pitchFamily="18" charset="0"/>
                <a:cs typeface="Times New Roman" pitchFamily="18" charset="0"/>
              </a:rPr>
              <a:t>Ёмкость для перевозки</a:t>
            </a:r>
          </a:p>
          <a:p>
            <a:pPr algn="ctr" eaLnBrk="1" hangingPunct="1"/>
            <a:r>
              <a:rPr lang="ru-RU" sz="2200" b="1">
                <a:latin typeface="Times New Roman" pitchFamily="18" charset="0"/>
                <a:cs typeface="Times New Roman" pitchFamily="18" charset="0"/>
              </a:rPr>
              <a:t>живой рыбы</a:t>
            </a:r>
          </a:p>
        </p:txBody>
      </p:sp>
      <p:pic>
        <p:nvPicPr>
          <p:cNvPr id="10244" name="Picture 4" descr="C:\Users\Box100\Downloads\DSC_0902-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185742" y="1844824"/>
            <a:ext cx="3346698" cy="20882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2301" name="TextBox 14"/>
          <p:cNvSpPr txBox="1">
            <a:spLocks noChangeArrowheads="1"/>
          </p:cNvSpPr>
          <p:nvPr/>
        </p:nvSpPr>
        <p:spPr bwMode="auto">
          <a:xfrm>
            <a:off x="4716463" y="1484313"/>
            <a:ext cx="44640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2000" b="1">
                <a:latin typeface="Times New Roman" pitchFamily="18" charset="0"/>
                <a:cs typeface="Times New Roman" pitchFamily="18" charset="0"/>
              </a:rPr>
              <a:t>Инкубационный аппарат "ОСЕТР"</a:t>
            </a:r>
          </a:p>
        </p:txBody>
      </p:sp>
      <p:pic>
        <p:nvPicPr>
          <p:cNvPr id="12302" name="Picture 4" descr="\\SERVER2\Obmen\Маркетологи User30\PNG2 копия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348038" y="3582988"/>
            <a:ext cx="2016125" cy="153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\\SERVER2\Obmen\Маркетологи User30\f76592bde76c5a675ff8224b1f10669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6513" y="0"/>
            <a:ext cx="91805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00125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/>
              <a:t>                                      </a:t>
            </a:r>
            <a:endParaRPr lang="ru-RU" sz="2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357188"/>
            <a:ext cx="9144000" cy="224631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ЕЙСКПОЛИМЕР </a:t>
            </a:r>
            <a:r>
              <a:rPr lang="ru-RU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(ИП </a:t>
            </a:r>
            <a:r>
              <a:rPr lang="ru-RU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Натопта</a:t>
            </a:r>
            <a:r>
              <a:rPr lang="ru-RU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О.Ф.</a:t>
            </a:r>
            <a:r>
              <a:rPr lang="ru-RU" sz="3200" b="1" dirty="0">
                <a:solidFill>
                  <a:srgbClr val="FFFF00"/>
                </a:solidFill>
                <a:latin typeface="+mn-lt"/>
              </a:rPr>
              <a:t>)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3200" b="1" dirty="0">
              <a:solidFill>
                <a:srgbClr val="FFC000"/>
              </a:solidFill>
              <a:latin typeface="+mn-lt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3200" dirty="0">
              <a:latin typeface="+mn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Times New Roman" pitchFamily="18" charset="0"/>
            </a:endParaRPr>
          </a:p>
        </p:txBody>
      </p:sp>
      <p:sp>
        <p:nvSpPr>
          <p:cNvPr id="13317" name="TextBox 8"/>
          <p:cNvSpPr txBox="1">
            <a:spLocks noChangeArrowheads="1"/>
          </p:cNvSpPr>
          <p:nvPr/>
        </p:nvSpPr>
        <p:spPr bwMode="auto">
          <a:xfrm>
            <a:off x="0" y="1357313"/>
            <a:ext cx="9445625" cy="175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2400" b="1">
                <a:latin typeface="Times New Roman" pitchFamily="18" charset="0"/>
                <a:cs typeface="Times New Roman" pitchFamily="18" charset="0"/>
              </a:rPr>
              <a:t>Полный комплект оборудования для длительного хранения морепродуктов перед продажей либо транспортировкой.</a:t>
            </a:r>
          </a:p>
          <a:p>
            <a:pPr algn="ctr" eaLnBrk="1" hangingPunct="1"/>
            <a:r>
              <a:rPr lang="ru-RU" sz="2400" b="1">
                <a:latin typeface="Times New Roman" pitchFamily="18" charset="0"/>
                <a:cs typeface="Times New Roman" pitchFamily="18" charset="0"/>
              </a:rPr>
              <a:t>Проектирование любых объемов</a:t>
            </a:r>
          </a:p>
          <a:p>
            <a:pPr algn="ctr" eaLnBrk="1" hangingPunct="1"/>
            <a:endParaRPr lang="ru-RU" sz="3600" b="1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оборудование для передержки морепродуктов.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2492896"/>
            <a:ext cx="3343786" cy="22322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Рисунок 9" descr="оборудование для передержки морепродуктов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9512" y="4854259"/>
            <a:ext cx="3343786" cy="18871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146" name="Picture 2" descr="C:\Users\Box100\Downloads\torg_27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52120" y="4797152"/>
            <a:ext cx="3096344" cy="18522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147" name="Picture 3" descr="C:\Users\Box100\Downloads\бок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652120" y="2564904"/>
            <a:ext cx="3096344" cy="20882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322" name="Picture 4" descr="\\SERVER2\Obmen\Маркетологи User30\PNG2 копия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563938" y="3789363"/>
            <a:ext cx="2016125" cy="153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\\SERVER2\Obmen\Маркетологи User30\f76592bde76c5a675ff8224b1f10669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6513" y="0"/>
            <a:ext cx="91805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00125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/>
              <a:t>                                      </a:t>
            </a:r>
            <a:endParaRPr lang="ru-RU" sz="2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642938"/>
            <a:ext cx="9144000" cy="224631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ЕЙСКПОЛИМЕР </a:t>
            </a:r>
            <a:r>
              <a:rPr lang="ru-RU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(ИП </a:t>
            </a:r>
            <a:r>
              <a:rPr lang="ru-RU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Натопта</a:t>
            </a:r>
            <a:r>
              <a:rPr lang="ru-RU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О.Ф.</a:t>
            </a:r>
            <a:r>
              <a:rPr lang="ru-RU" sz="3200" b="1" dirty="0">
                <a:solidFill>
                  <a:srgbClr val="FFFF00"/>
                </a:solidFill>
                <a:latin typeface="+mn-lt"/>
              </a:rPr>
              <a:t>)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rgbClr val="FFC000"/>
                </a:solidFill>
                <a:latin typeface="+mn-lt"/>
              </a:rPr>
              <a:t>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3200" dirty="0">
              <a:latin typeface="+mn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Times New Roman" pitchFamily="18" charset="0"/>
            </a:endParaRPr>
          </a:p>
        </p:txBody>
      </p:sp>
      <p:pic>
        <p:nvPicPr>
          <p:cNvPr id="11" name="Рисунок 10" descr="воронка для сыра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2420888"/>
            <a:ext cx="4572000" cy="38576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Рисунок 11" descr="пресс-формы для сыра.JPG"/>
          <p:cNvPicPr>
            <a:picLocks noChangeAspect="1"/>
          </p:cNvPicPr>
          <p:nvPr/>
        </p:nvPicPr>
        <p:blipFill rotWithShape="1">
          <a:blip r:embed="rId5" cstate="print"/>
          <a:srcRect l="10691" r="4261"/>
          <a:stretch/>
        </p:blipFill>
        <p:spPr>
          <a:xfrm>
            <a:off x="5076055" y="2420888"/>
            <a:ext cx="3888433" cy="38576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4343" name="TextBox 12"/>
          <p:cNvSpPr txBox="1">
            <a:spLocks noChangeArrowheads="1"/>
          </p:cNvSpPr>
          <p:nvPr/>
        </p:nvSpPr>
        <p:spPr bwMode="auto">
          <a:xfrm>
            <a:off x="736600" y="1703388"/>
            <a:ext cx="3146425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ru-RU" sz="2800" b="1">
                <a:latin typeface="Times New Roman" pitchFamily="18" charset="0"/>
                <a:cs typeface="Times New Roman" pitchFamily="18" charset="0"/>
              </a:rPr>
              <a:t>Воронка для сыра</a:t>
            </a:r>
          </a:p>
        </p:txBody>
      </p:sp>
      <p:sp>
        <p:nvSpPr>
          <p:cNvPr id="14344" name="TextBox 13"/>
          <p:cNvSpPr txBox="1">
            <a:spLocks noChangeArrowheads="1"/>
          </p:cNvSpPr>
          <p:nvPr/>
        </p:nvSpPr>
        <p:spPr bwMode="auto">
          <a:xfrm>
            <a:off x="4903788" y="1733550"/>
            <a:ext cx="3989387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ru-RU" sz="2800" b="1">
                <a:latin typeface="Times New Roman" pitchFamily="18" charset="0"/>
                <a:cs typeface="Times New Roman" pitchFamily="18" charset="0"/>
              </a:rPr>
              <a:t>Пресс-формы для сыра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\\SERVER2\Obmen\Маркетологи User30\f76592bde76c5a675ff8224b1f10669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6513" y="0"/>
            <a:ext cx="91805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00125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/>
              <a:t>                                      </a:t>
            </a:r>
            <a:endParaRPr lang="ru-RU" sz="2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642938"/>
            <a:ext cx="9144000" cy="224631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ЕЙСКПОЛИМЕР </a:t>
            </a:r>
            <a:r>
              <a:rPr lang="ru-RU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(ИП </a:t>
            </a:r>
            <a:r>
              <a:rPr lang="ru-RU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Натопта</a:t>
            </a:r>
            <a:r>
              <a:rPr lang="ru-RU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О.Ф.</a:t>
            </a:r>
            <a:r>
              <a:rPr lang="ru-RU" sz="3200" b="1" dirty="0">
                <a:solidFill>
                  <a:srgbClr val="FFFF00"/>
                </a:solidFill>
                <a:latin typeface="+mn-lt"/>
              </a:rPr>
              <a:t>)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rgbClr val="FFC000"/>
                </a:solidFill>
                <a:latin typeface="+mn-lt"/>
              </a:rPr>
              <a:t>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3200" dirty="0">
              <a:latin typeface="+mn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Times New Roman" pitchFamily="18" charset="0"/>
            </a:endParaRPr>
          </a:p>
        </p:txBody>
      </p:sp>
      <p:pic>
        <p:nvPicPr>
          <p:cNvPr id="9" name="Рисунок 8" descr="стол операционный.jpg"/>
          <p:cNvPicPr>
            <a:picLocks noChangeAspect="1"/>
          </p:cNvPicPr>
          <p:nvPr/>
        </p:nvPicPr>
        <p:blipFill rotWithShape="1">
          <a:blip r:embed="rId4" cstate="print"/>
          <a:srcRect l="8208" t="8962" r="10910"/>
          <a:stretch/>
        </p:blipFill>
        <p:spPr>
          <a:xfrm>
            <a:off x="395536" y="2854956"/>
            <a:ext cx="3744416" cy="35263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5366" name="TextBox 9"/>
          <p:cNvSpPr txBox="1">
            <a:spLocks noChangeArrowheads="1"/>
          </p:cNvSpPr>
          <p:nvPr/>
        </p:nvSpPr>
        <p:spPr bwMode="auto">
          <a:xfrm>
            <a:off x="519113" y="2051050"/>
            <a:ext cx="34972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ru-RU" sz="2800" b="1">
                <a:latin typeface="Times New Roman" pitchFamily="18" charset="0"/>
                <a:cs typeface="Times New Roman" pitchFamily="18" charset="0"/>
              </a:rPr>
              <a:t>Стол операционный</a:t>
            </a:r>
          </a:p>
        </p:txBody>
      </p:sp>
      <p:pic>
        <p:nvPicPr>
          <p:cNvPr id="15" name="Рисунок 14" descr="стол для УЗИ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392488" y="2852936"/>
            <a:ext cx="4572000" cy="35263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5368" name="TextBox 15"/>
          <p:cNvSpPr txBox="1">
            <a:spLocks noChangeArrowheads="1"/>
          </p:cNvSpPr>
          <p:nvPr/>
        </p:nvSpPr>
        <p:spPr bwMode="auto">
          <a:xfrm>
            <a:off x="5443538" y="2051050"/>
            <a:ext cx="24701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ru-RU" sz="2800" b="1">
                <a:latin typeface="Times New Roman" pitchFamily="18" charset="0"/>
                <a:cs typeface="Times New Roman" pitchFamily="18" charset="0"/>
              </a:rPr>
              <a:t>Стол для УЗИ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\\SERVER2\Obmen\Маркетологи User30\f76592bde76c5a675ff8224b1f10669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6513" y="0"/>
            <a:ext cx="91805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00125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/>
              <a:t>                                      </a:t>
            </a:r>
            <a:endParaRPr lang="ru-RU" sz="2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642938"/>
            <a:ext cx="9144000" cy="224631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ЕЙСКПОЛИМЕР </a:t>
            </a:r>
            <a:r>
              <a:rPr lang="ru-RU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(ИП </a:t>
            </a:r>
            <a:r>
              <a:rPr lang="ru-RU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Натопта</a:t>
            </a:r>
            <a:r>
              <a:rPr lang="ru-RU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О.Ф.</a:t>
            </a:r>
            <a:r>
              <a:rPr lang="ru-RU" sz="3200" b="1" dirty="0">
                <a:solidFill>
                  <a:srgbClr val="FFFF00"/>
                </a:solidFill>
                <a:latin typeface="+mn-lt"/>
              </a:rPr>
              <a:t>)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rgbClr val="FFC000"/>
                </a:solidFill>
                <a:latin typeface="+mn-lt"/>
              </a:rPr>
              <a:t>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3200" dirty="0">
              <a:latin typeface="+mn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Times New Roman" pitchFamily="18" charset="0"/>
            </a:endParaRPr>
          </a:p>
        </p:txBody>
      </p:sp>
      <p:pic>
        <p:nvPicPr>
          <p:cNvPr id="11" name="Рисунок 10" descr="сушильная камера для животных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1990" y="2852936"/>
            <a:ext cx="4211978" cy="30963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6390" name="TextBox 12"/>
          <p:cNvSpPr txBox="1">
            <a:spLocks noChangeArrowheads="1"/>
          </p:cNvSpPr>
          <p:nvPr/>
        </p:nvSpPr>
        <p:spPr bwMode="auto">
          <a:xfrm>
            <a:off x="214313" y="2000250"/>
            <a:ext cx="418623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ru-RU" sz="2000" b="1">
                <a:latin typeface="Times New Roman" pitchFamily="18" charset="0"/>
                <a:cs typeface="Times New Roman" pitchFamily="18" charset="0"/>
              </a:rPr>
              <a:t>Сушильная камера для животных</a:t>
            </a:r>
          </a:p>
        </p:txBody>
      </p:sp>
      <p:sp>
        <p:nvSpPr>
          <p:cNvPr id="16391" name="TextBox 13"/>
          <p:cNvSpPr txBox="1">
            <a:spLocks noChangeArrowheads="1"/>
          </p:cNvSpPr>
          <p:nvPr/>
        </p:nvSpPr>
        <p:spPr bwMode="auto">
          <a:xfrm>
            <a:off x="5572125" y="1844675"/>
            <a:ext cx="267176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ru-RU" sz="2000" b="1">
                <a:latin typeface="Times New Roman" pitchFamily="18" charset="0"/>
                <a:cs typeface="Times New Roman" pitchFamily="18" charset="0"/>
              </a:rPr>
              <a:t>Кислородная камера </a:t>
            </a:r>
          </a:p>
          <a:p>
            <a:pPr algn="ctr" eaLnBrk="1" hangingPunct="1"/>
            <a:r>
              <a:rPr lang="ru-RU" sz="2000" b="1">
                <a:latin typeface="Times New Roman" pitchFamily="18" charset="0"/>
                <a:cs typeface="Times New Roman" pitchFamily="18" charset="0"/>
              </a:rPr>
              <a:t>для животных</a:t>
            </a:r>
          </a:p>
        </p:txBody>
      </p:sp>
      <p:pic>
        <p:nvPicPr>
          <p:cNvPr id="5123" name="Picture 3" descr="C:\Users\Box100\Downloads\DSC_0605 (1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9992" y="2852936"/>
            <a:ext cx="4464496" cy="30963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\\SERVER2\Obmen\Маркетологи User30\f76592bde76c5a675ff8224b1f10669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6513" y="0"/>
            <a:ext cx="91805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00125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/>
              <a:t>                                      </a:t>
            </a:r>
            <a:endParaRPr lang="ru-RU" sz="2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642938"/>
            <a:ext cx="9144000" cy="224631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ЕЙСКПОЛИМЕР </a:t>
            </a:r>
            <a:r>
              <a:rPr lang="ru-RU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(ИП </a:t>
            </a:r>
            <a:r>
              <a:rPr lang="ru-RU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Натопта</a:t>
            </a:r>
            <a:r>
              <a:rPr lang="ru-RU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О.Ф.</a:t>
            </a:r>
            <a:r>
              <a:rPr lang="ru-RU" sz="3200" b="1" dirty="0">
                <a:solidFill>
                  <a:srgbClr val="FFFF00"/>
                </a:solidFill>
                <a:latin typeface="+mn-lt"/>
              </a:rPr>
              <a:t>)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rgbClr val="FFC000"/>
                </a:solidFill>
                <a:latin typeface="+mn-lt"/>
              </a:rPr>
              <a:t>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3200" dirty="0">
              <a:latin typeface="+mn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Times New Roman" pitchFamily="18" charset="0"/>
            </a:endParaRPr>
          </a:p>
        </p:txBody>
      </p:sp>
      <p:pic>
        <p:nvPicPr>
          <p:cNvPr id="9" name="Рисунок 8" descr="бак рентген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" y="3026022"/>
            <a:ext cx="4572000" cy="36433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7414" name="TextBox 9"/>
          <p:cNvSpPr txBox="1">
            <a:spLocks noChangeArrowheads="1"/>
          </p:cNvSpPr>
          <p:nvPr/>
        </p:nvSpPr>
        <p:spPr bwMode="auto">
          <a:xfrm>
            <a:off x="533400" y="1844675"/>
            <a:ext cx="38227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ru-RU" sz="2800" b="1">
                <a:latin typeface="Times New Roman" pitchFamily="18" charset="0"/>
                <a:cs typeface="Times New Roman" pitchFamily="18" charset="0"/>
              </a:rPr>
              <a:t>Бак  для проявки </a:t>
            </a:r>
          </a:p>
          <a:p>
            <a:pPr algn="ctr" eaLnBrk="1" hangingPunct="1"/>
            <a:r>
              <a:rPr lang="ru-RU" sz="2800" b="1">
                <a:latin typeface="Times New Roman" pitchFamily="18" charset="0"/>
                <a:cs typeface="Times New Roman" pitchFamily="18" charset="0"/>
              </a:rPr>
              <a:t>рентгеновских пленок</a:t>
            </a:r>
          </a:p>
        </p:txBody>
      </p:sp>
      <p:pic>
        <p:nvPicPr>
          <p:cNvPr id="15" name="Рисунок 14" descr="стол рентгенопрозрачный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37225" y="3026022"/>
            <a:ext cx="4184481" cy="35808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7416" name="TextBox 15"/>
          <p:cNvSpPr txBox="1">
            <a:spLocks noChangeArrowheads="1"/>
          </p:cNvSpPr>
          <p:nvPr/>
        </p:nvSpPr>
        <p:spPr bwMode="auto">
          <a:xfrm>
            <a:off x="4592638" y="1844675"/>
            <a:ext cx="4587875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2800" b="1">
                <a:latin typeface="Times New Roman" pitchFamily="18" charset="0"/>
                <a:cs typeface="Times New Roman" pitchFamily="18" charset="0"/>
              </a:rPr>
              <a:t>Стол </a:t>
            </a:r>
          </a:p>
          <a:p>
            <a:pPr algn="ctr" eaLnBrk="1" hangingPunct="1"/>
            <a:r>
              <a:rPr lang="ru-RU" sz="2800" b="1">
                <a:latin typeface="Times New Roman" pitchFamily="18" charset="0"/>
                <a:cs typeface="Times New Roman" pitchFamily="18" charset="0"/>
              </a:rPr>
              <a:t>рентгенопрозрачный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\\SERVER2\Obmen\Маркетологи User30\f76592bde76c5a675ff8224b1f10669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6513" y="0"/>
            <a:ext cx="91805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00125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/>
              <a:t>                                      </a:t>
            </a:r>
            <a:endParaRPr lang="ru-RU" sz="2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642938"/>
            <a:ext cx="9144000" cy="224631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ЕЙСКПОЛИМЕР </a:t>
            </a:r>
            <a:r>
              <a:rPr lang="ru-RU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(ИП </a:t>
            </a:r>
            <a:r>
              <a:rPr lang="ru-RU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Натопта</a:t>
            </a:r>
            <a:r>
              <a:rPr lang="ru-RU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О.Ф.</a:t>
            </a:r>
            <a:r>
              <a:rPr lang="ru-RU" sz="3200" b="1" dirty="0">
                <a:solidFill>
                  <a:srgbClr val="FFFF00"/>
                </a:solidFill>
                <a:latin typeface="+mn-lt"/>
              </a:rPr>
              <a:t>)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rgbClr val="FFC000"/>
                </a:solidFill>
                <a:latin typeface="+mn-lt"/>
              </a:rPr>
              <a:t>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3200" dirty="0">
              <a:latin typeface="+mn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Times New Roman" pitchFamily="18" charset="0"/>
            </a:endParaRPr>
          </a:p>
        </p:txBody>
      </p:sp>
      <p:pic>
        <p:nvPicPr>
          <p:cNvPr id="11" name="Рисунок 10" descr="мойка для животных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86802" y="3058994"/>
            <a:ext cx="4169174" cy="33223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8438" name="TextBox 12"/>
          <p:cNvSpPr txBox="1">
            <a:spLocks noChangeArrowheads="1"/>
          </p:cNvSpPr>
          <p:nvPr/>
        </p:nvSpPr>
        <p:spPr bwMode="auto">
          <a:xfrm>
            <a:off x="827088" y="2357438"/>
            <a:ext cx="321786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ru-RU" sz="2400" b="1">
                <a:latin typeface="Times New Roman" pitchFamily="18" charset="0"/>
                <a:cs typeface="Times New Roman" pitchFamily="18" charset="0"/>
              </a:rPr>
              <a:t>Мойка для животных</a:t>
            </a:r>
          </a:p>
        </p:txBody>
      </p:sp>
      <p:pic>
        <p:nvPicPr>
          <p:cNvPr id="14" name="Рисунок 13" descr="клетки для животных.jpg"/>
          <p:cNvPicPr>
            <a:picLocks noChangeAspect="1"/>
          </p:cNvPicPr>
          <p:nvPr/>
        </p:nvPicPr>
        <p:blipFill rotWithShape="1">
          <a:blip r:embed="rId5" cstate="print"/>
          <a:srcRect t="3770" b="5124"/>
          <a:stretch/>
        </p:blipFill>
        <p:spPr>
          <a:xfrm>
            <a:off x="4716016" y="3058994"/>
            <a:ext cx="4355976" cy="32568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8440" name="TextBox 16"/>
          <p:cNvSpPr txBox="1">
            <a:spLocks noChangeArrowheads="1"/>
          </p:cNvSpPr>
          <p:nvPr/>
        </p:nvSpPr>
        <p:spPr bwMode="auto">
          <a:xfrm>
            <a:off x="5286375" y="2357438"/>
            <a:ext cx="33115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ru-RU" sz="2400" b="1">
                <a:latin typeface="Times New Roman" pitchFamily="18" charset="0"/>
                <a:cs typeface="Times New Roman" pitchFamily="18" charset="0"/>
              </a:rPr>
              <a:t>Клетки для животных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\\SERVER2\Obmen\Маркетологи User30\f76592bde76c5a675ff8224b1f10669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6513" y="0"/>
            <a:ext cx="91805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-26988" y="1919288"/>
            <a:ext cx="8643938" cy="4714875"/>
          </a:xfrm>
        </p:spPr>
        <p:txBody>
          <a:bodyPr>
            <a:normAutofit lnSpcReduction="10000"/>
          </a:bodyPr>
          <a:lstStyle/>
          <a:p>
            <a:pPr indent="-6350" eaLnBrk="1" fontAlgn="auto" hangingPunct="1">
              <a:spcAft>
                <a:spcPts val="0"/>
              </a:spcAft>
              <a:buClr>
                <a:schemeClr val="accent3"/>
              </a:buClr>
              <a:buFont typeface="Arial" pitchFamily="34" charset="0"/>
              <a:buChar char="•"/>
              <a:defRPr/>
            </a:pPr>
            <a:r>
              <a:rPr lang="ru-RU" sz="2400" b="1" dirty="0">
                <a:solidFill>
                  <a:srgbClr val="FFFF00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ru-RU" sz="2700" b="1" dirty="0">
                <a:latin typeface="Times New Roman" pitchFamily="18" charset="0"/>
                <a:cs typeface="Times New Roman" pitchFamily="18" charset="0"/>
              </a:rPr>
              <a:t>Адрес местонахождения</a:t>
            </a:r>
            <a:r>
              <a:rPr lang="en-US" sz="2700" b="1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2700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indent="-6350" eaLnBrk="1" fontAlgn="auto" hangingPunct="1">
              <a:spcAft>
                <a:spcPts val="0"/>
              </a:spcAft>
              <a:buClr>
                <a:schemeClr val="accent3"/>
              </a:buClr>
              <a:buFont typeface="Arial" pitchFamily="34" charset="0"/>
              <a:buChar char="•"/>
              <a:defRPr/>
            </a:pPr>
            <a:r>
              <a:rPr lang="ru-RU" sz="2700" dirty="0">
                <a:latin typeface="Times New Roman" pitchFamily="18" charset="0"/>
                <a:cs typeface="Times New Roman" pitchFamily="18" charset="0"/>
              </a:rPr>
              <a:t>Краснодарский край, город Ейск, </a:t>
            </a:r>
          </a:p>
          <a:p>
            <a:pPr indent="-6350" eaLnBrk="1" fontAlgn="auto" hangingPunct="1">
              <a:spcAft>
                <a:spcPts val="0"/>
              </a:spcAft>
              <a:buClr>
                <a:schemeClr val="accent3"/>
              </a:buClr>
              <a:buFont typeface="Arial" pitchFamily="34" charset="0"/>
              <a:buChar char="•"/>
              <a:defRPr/>
            </a:pPr>
            <a:r>
              <a:rPr lang="ru-RU" sz="2700" dirty="0">
                <a:latin typeface="Times New Roman" pitchFamily="18" charset="0"/>
                <a:cs typeface="Times New Roman" pitchFamily="18" charset="0"/>
              </a:rPr>
              <a:t>ул. Мичурина, </a:t>
            </a:r>
            <a:r>
              <a:rPr lang="ru-RU" sz="2700" dirty="0" err="1">
                <a:latin typeface="Times New Roman" pitchFamily="18" charset="0"/>
                <a:cs typeface="Times New Roman" pitchFamily="18" charset="0"/>
              </a:rPr>
              <a:t>д.4</a:t>
            </a:r>
            <a:endParaRPr lang="ru-RU" sz="2700" dirty="0">
              <a:latin typeface="Times New Roman" pitchFamily="18" charset="0"/>
              <a:cs typeface="Times New Roman" pitchFamily="18" charset="0"/>
            </a:endParaRPr>
          </a:p>
          <a:p>
            <a:pPr indent="-6350" eaLnBrk="1" fontAlgn="auto" hangingPunct="1">
              <a:spcAft>
                <a:spcPts val="0"/>
              </a:spcAft>
              <a:buClr>
                <a:schemeClr val="accent3"/>
              </a:buClr>
              <a:buFont typeface="Arial" pitchFamily="34" charset="0"/>
              <a:buChar char="•"/>
              <a:defRPr/>
            </a:pPr>
            <a:r>
              <a:rPr lang="ru-RU" sz="2700" b="1" dirty="0">
                <a:latin typeface="Times New Roman" pitchFamily="18" charset="0"/>
                <a:cs typeface="Times New Roman" pitchFamily="18" charset="0"/>
              </a:rPr>
              <a:t> Телефоны для связи: </a:t>
            </a:r>
          </a:p>
          <a:p>
            <a:pPr indent="-6350" eaLnBrk="1" fontAlgn="auto" hangingPunct="1">
              <a:spcAft>
                <a:spcPts val="0"/>
              </a:spcAft>
              <a:buClr>
                <a:schemeClr val="accent3"/>
              </a:buClr>
              <a:buFont typeface="Arial" pitchFamily="34" charset="0"/>
              <a:buChar char="•"/>
              <a:defRPr/>
            </a:pPr>
            <a:r>
              <a:rPr lang="ru-RU" sz="2700" dirty="0">
                <a:latin typeface="Times New Roman" pitchFamily="18" charset="0"/>
                <a:cs typeface="Times New Roman" pitchFamily="18" charset="0"/>
              </a:rPr>
              <a:t>8-800-200-99-23; 8(938)-408-80-85.</a:t>
            </a:r>
          </a:p>
          <a:p>
            <a:pPr indent="-635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ru-RU" sz="2700" dirty="0">
                <a:latin typeface="Times New Roman" pitchFamily="18" charset="0"/>
                <a:cs typeface="Times New Roman" pitchFamily="18" charset="0"/>
              </a:rPr>
              <a:t>8 (86132) 68-250; 68-240.</a:t>
            </a:r>
          </a:p>
          <a:p>
            <a:pPr indent="-635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endParaRPr lang="ru-RU" sz="2700" dirty="0">
              <a:latin typeface="Times New Roman" pitchFamily="18" charset="0"/>
              <a:cs typeface="Times New Roman" pitchFamily="18" charset="0"/>
            </a:endParaRPr>
          </a:p>
          <a:p>
            <a:pPr indent="-635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endParaRPr lang="ru-RU" sz="2700" dirty="0">
              <a:latin typeface="Times New Roman" pitchFamily="18" charset="0"/>
              <a:cs typeface="Times New Roman" pitchFamily="18" charset="0"/>
            </a:endParaRPr>
          </a:p>
          <a:p>
            <a:pPr indent="-6350" eaLnBrk="1" fontAlgn="auto" hangingPunct="1">
              <a:spcAft>
                <a:spcPts val="0"/>
              </a:spcAft>
              <a:buClr>
                <a:schemeClr val="accent3"/>
              </a:buClr>
              <a:buFont typeface="Arial" pitchFamily="34" charset="0"/>
              <a:buChar char="•"/>
              <a:defRPr/>
            </a:pPr>
            <a:r>
              <a:rPr lang="ru-RU" sz="27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>
                <a:latin typeface="Times New Roman" pitchFamily="18" charset="0"/>
                <a:cs typeface="Times New Roman" pitchFamily="18" charset="0"/>
              </a:rPr>
              <a:t>Email</a:t>
            </a:r>
            <a:r>
              <a:rPr lang="ru-RU" sz="2700" b="1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eiskpolimer</a:t>
            </a:r>
            <a:r>
              <a:rPr lang="ru-RU" sz="2700" dirty="0">
                <a:latin typeface="Times New Roman" pitchFamily="18" charset="0"/>
                <a:cs typeface="Times New Roman" pitchFamily="18" charset="0"/>
              </a:rPr>
              <a:t>@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list</a:t>
            </a:r>
            <a:r>
              <a:rPr lang="ru-RU" sz="2700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ru</a:t>
            </a:r>
            <a:r>
              <a:rPr lang="ru-RU" sz="2700" dirty="0">
                <a:latin typeface="Times New Roman" pitchFamily="18" charset="0"/>
                <a:cs typeface="Times New Roman" pitchFamily="18" charset="0"/>
              </a:rPr>
              <a:t>                                   </a:t>
            </a:r>
          </a:p>
          <a:p>
            <a:pPr indent="-6350" eaLnBrk="1" fontAlgn="auto" hangingPunct="1">
              <a:spcAft>
                <a:spcPts val="0"/>
              </a:spcAft>
              <a:buClr>
                <a:schemeClr val="accent3"/>
              </a:buClr>
              <a:buFont typeface="Arial" pitchFamily="34" charset="0"/>
              <a:buChar char="•"/>
              <a:defRPr/>
            </a:pPr>
            <a:r>
              <a:rPr lang="ru-RU" sz="2700" b="1" dirty="0">
                <a:latin typeface="Times New Roman" pitchFamily="18" charset="0"/>
                <a:cs typeface="Times New Roman" pitchFamily="18" charset="0"/>
              </a:rPr>
              <a:t> Сайт: 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https</a:t>
            </a:r>
            <a:r>
              <a:rPr lang="ru-RU" sz="2700" dirty="0">
                <a:latin typeface="Times New Roman" pitchFamily="18" charset="0"/>
                <a:cs typeface="Times New Roman" pitchFamily="18" charset="0"/>
              </a:rPr>
              <a:t>://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eiskpolimer</a:t>
            </a:r>
            <a:r>
              <a:rPr lang="ru-RU" sz="2700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ru </a:t>
            </a:r>
            <a:r>
              <a:rPr lang="ru-RU" sz="2700" dirty="0">
                <a:latin typeface="Times New Roman" pitchFamily="18" charset="0"/>
                <a:cs typeface="Times New Roman" pitchFamily="18" charset="0"/>
              </a:rPr>
              <a:t>     </a:t>
            </a:r>
          </a:p>
          <a:p>
            <a:pPr indent="-635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endParaRPr lang="ru-RU" dirty="0">
              <a:solidFill>
                <a:srgbClr val="FFFF00"/>
              </a:solidFill>
              <a:latin typeface="Cambria" pitchFamily="18" charset="0"/>
              <a:cs typeface="Times New Roman" pitchFamily="18" charset="0"/>
            </a:endParaRPr>
          </a:p>
          <a:p>
            <a:pPr indent="-635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endParaRPr lang="ru-RU" dirty="0">
              <a:latin typeface="Cambria" pitchFamily="18" charset="0"/>
              <a:cs typeface="Times New Roman" pitchFamily="18" charset="0"/>
            </a:endParaRPr>
          </a:p>
          <a:p>
            <a:pPr indent="-635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5150" y="1400175"/>
            <a:ext cx="5089525" cy="571500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600" dirty="0">
                <a:solidFill>
                  <a:schemeClr val="tx1"/>
                </a:solidFill>
                <a:latin typeface="+mn-lt"/>
                <a:cs typeface="Times New Roman" pitchFamily="18" charset="0"/>
              </a:rPr>
              <a:t>Контактные данные</a:t>
            </a:r>
            <a:r>
              <a:rPr lang="ru-RU" sz="4000" dirty="0">
                <a:solidFill>
                  <a:schemeClr val="tx1"/>
                </a:solidFill>
                <a:latin typeface="+mn-lt"/>
                <a:cs typeface="Times New Roman" pitchFamily="18" charset="0"/>
              </a:rPr>
              <a:t>:</a:t>
            </a: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285750" y="428625"/>
            <a:ext cx="8643938" cy="785813"/>
          </a:xfrm>
          <a:prstGeom prst="rect">
            <a:avLst/>
          </a:prstGeom>
        </p:spPr>
        <p:txBody>
          <a:bodyPr lIns="0" rIns="0" bIns="0" anchor="b">
            <a:norm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4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-285750" y="642938"/>
            <a:ext cx="9144000" cy="12620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ЕЙСКПОЛИМЕР </a:t>
            </a:r>
            <a:r>
              <a:rPr lang="ru-RU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(ИП </a:t>
            </a:r>
            <a:r>
              <a:rPr lang="ru-RU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Натопта</a:t>
            </a:r>
            <a:r>
              <a:rPr lang="ru-RU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О.Ф.</a:t>
            </a:r>
            <a:r>
              <a:rPr lang="ru-RU" sz="3200" b="1" dirty="0">
                <a:solidFill>
                  <a:srgbClr val="FFFF00"/>
                </a:solidFill>
                <a:latin typeface="+mn-lt"/>
              </a:rPr>
              <a:t>)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Times New Roman" pitchFamily="18" charset="0"/>
            </a:endParaRPr>
          </a:p>
        </p:txBody>
      </p:sp>
      <p:pic>
        <p:nvPicPr>
          <p:cNvPr id="19463" name="Рисунок 8" descr="логотип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22900" y="3257550"/>
            <a:ext cx="3721100" cy="295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00108"/>
          </a:xfrm>
        </p:spPr>
        <p:txBody>
          <a:bodyPr>
            <a:normAutofit/>
          </a:bodyPr>
          <a:lstStyle/>
          <a:p>
            <a:r>
              <a:rPr lang="ru-RU" dirty="0" smtClean="0"/>
              <a:t>                                      </a:t>
            </a:r>
            <a:endParaRPr lang="ru-RU" sz="2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-214346" y="1142984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200" dirty="0" smtClean="0"/>
          </a:p>
          <a:p>
            <a:endParaRPr lang="ru-RU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1214422"/>
            <a:ext cx="9144000" cy="2123658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Организация  ООО «Торг Инвест» занимается изготовлением металлических конструкций: ворот, заборов, калиток, мангалов, навесов, поручней, оградок, а так же изготовлений теплиц, ангаров и много другого. На рынке организация уже более 5 лет и несет гарантию их работ. Квалифицированные мастера выполнят  свою работу качественно и быстро.</a:t>
            </a:r>
          </a:p>
          <a:p>
            <a:pPr algn="ctr"/>
            <a:endParaRPr lang="ru-RU" sz="3200" dirty="0"/>
          </a:p>
        </p:txBody>
      </p:sp>
      <p:pic>
        <p:nvPicPr>
          <p:cNvPr id="16" name="Рисунок 15" descr="про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2976" y="2786058"/>
            <a:ext cx="6715172" cy="40719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Прямоугольник 16"/>
          <p:cNvSpPr/>
          <p:nvPr/>
        </p:nvSpPr>
        <p:spPr>
          <a:xfrm>
            <a:off x="0" y="285728"/>
            <a:ext cx="91440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ООО «Торг Инвест»</a:t>
            </a:r>
          </a:p>
          <a:p>
            <a:pPr algn="ctr"/>
            <a:r>
              <a:rPr lang="ru-RU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ИНН 2361008467, ОГРН 1122361000761</a:t>
            </a:r>
          </a:p>
          <a:p>
            <a:pPr algn="ctr"/>
            <a:endParaRPr lang="ru-RU" sz="3200" dirty="0" smtClean="0"/>
          </a:p>
          <a:p>
            <a:endParaRPr lang="ru-RU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47143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00108"/>
          </a:xfrm>
        </p:spPr>
        <p:txBody>
          <a:bodyPr>
            <a:normAutofit/>
          </a:bodyPr>
          <a:lstStyle/>
          <a:p>
            <a:r>
              <a:rPr lang="ru-RU" dirty="0" smtClean="0"/>
              <a:t>                                      </a:t>
            </a:r>
            <a:endParaRPr lang="ru-RU" sz="2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214290"/>
            <a:ext cx="9144000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ООО «Торг Инвест»</a:t>
            </a:r>
          </a:p>
          <a:p>
            <a:pPr algn="ctr"/>
            <a:r>
              <a:rPr lang="ru-RU" sz="2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ИНН 2361008467, ОГРН 1122361000761</a:t>
            </a:r>
          </a:p>
          <a:p>
            <a:pPr algn="ctr"/>
            <a:endParaRPr lang="ru-RU" sz="3200" dirty="0" smtClean="0"/>
          </a:p>
          <a:p>
            <a:endParaRPr lang="ru-RU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</p:txBody>
      </p:sp>
      <p:pic>
        <p:nvPicPr>
          <p:cNvPr id="10" name="Рисунок 9" descr="нов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282" y="1643050"/>
            <a:ext cx="6358975" cy="4929222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1" name="TextBox 10"/>
          <p:cNvSpPr txBox="1"/>
          <p:nvPr/>
        </p:nvSpPr>
        <p:spPr>
          <a:xfrm>
            <a:off x="6715107" y="1714488"/>
            <a:ext cx="2428893" cy="4693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Калитка – это дверца небольшой высоты (чуть ниже головы), присутствующая в конструкции забора. Она необходима для входа на огороженную им территорию. Многие люди недооценивают роль калитки в обустройстве придомовой территории. На самом же деле эта деталь привлекает к себе много внимания и создает первое впечатление о доме. </a:t>
            </a:r>
          </a:p>
          <a:p>
            <a:endParaRPr lang="ru-RU" sz="1100" b="1" dirty="0"/>
          </a:p>
        </p:txBody>
      </p:sp>
    </p:spTree>
    <p:extLst>
      <p:ext uri="{BB962C8B-B14F-4D97-AF65-F5344CB8AC3E}">
        <p14:creationId xmlns="" xmlns:p14="http://schemas.microsoft.com/office/powerpoint/2010/main" val="3447143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00108"/>
          </a:xfrm>
        </p:spPr>
        <p:txBody>
          <a:bodyPr>
            <a:normAutofit/>
          </a:bodyPr>
          <a:lstStyle/>
          <a:p>
            <a:r>
              <a:rPr lang="ru-RU" dirty="0" smtClean="0"/>
              <a:t>                                      </a:t>
            </a:r>
            <a:endParaRPr lang="ru-RU" sz="2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85720" y="142853"/>
            <a:ext cx="8501121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 </a:t>
            </a:r>
            <a:r>
              <a:rPr lang="ru-RU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ООО «Производственно-конструкторская компания «Технорегион»</a:t>
            </a:r>
          </a:p>
          <a:p>
            <a:pPr algn="ctr"/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Ремоторизация - процесс замены двигателей транспортного механизма, на модифицированный(улучшенный) мотор, применяется в промышленности при этапе модернизации или капитального ремонта самоходной техники.</a:t>
            </a:r>
          </a:p>
          <a:p>
            <a:pPr algn="ctr"/>
            <a:endParaRPr lang="ru-RU" sz="3200" dirty="0" smtClean="0"/>
          </a:p>
          <a:p>
            <a:endParaRPr lang="ru-RU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500826" y="2143116"/>
            <a:ext cx="19389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Самолет ТР-410 </a:t>
            </a:r>
          </a:p>
          <a:p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Рисунок 10" descr="самолет ТР-41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44" y="2214554"/>
            <a:ext cx="6000792" cy="4500594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3" name="TextBox 12"/>
          <p:cNvSpPr txBox="1"/>
          <p:nvPr/>
        </p:nvSpPr>
        <p:spPr>
          <a:xfrm>
            <a:off x="6286512" y="2571744"/>
            <a:ext cx="2714644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Самолет ТР-410-многоцелевой высокоплан с двумя турбовинтовыми двигателями М-601 изготовлен на основе самолета Л-410. Удалена вся гидравлика, устаревшая электропроводка, электрооборудование, значительно упрощено управление. Самолет стал на 800 кг легче чем Л-410, грузоподъемностью до 3000 кг. Предназначен для выполнения широкого круга авиационных задач в простых метеоусловиях. Имеет сертификат летной годности.</a:t>
            </a:r>
            <a:endParaRPr lang="ru-RU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47143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00108"/>
          </a:xfrm>
        </p:spPr>
        <p:txBody>
          <a:bodyPr>
            <a:normAutofit/>
          </a:bodyPr>
          <a:lstStyle/>
          <a:p>
            <a:r>
              <a:rPr lang="ru-RU" dirty="0" smtClean="0"/>
              <a:t>                                      </a:t>
            </a:r>
            <a:endParaRPr lang="ru-RU" sz="2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-142908" y="428604"/>
            <a:ext cx="91440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ООО «Торг Инвест»</a:t>
            </a:r>
          </a:p>
          <a:p>
            <a:pPr algn="ctr"/>
            <a:r>
              <a:rPr lang="ru-RU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ИНН 2361008467, ОГРН 1122361000761</a:t>
            </a:r>
          </a:p>
          <a:p>
            <a:pPr algn="ctr"/>
            <a:endParaRPr lang="ru-RU" sz="3200" dirty="0" smtClean="0"/>
          </a:p>
          <a:p>
            <a:endParaRPr lang="ru-RU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</p:txBody>
      </p:sp>
      <p:pic>
        <p:nvPicPr>
          <p:cNvPr id="7" name="Рисунок 6" descr="image-16-12-20-10-55-1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5852" y="2428868"/>
            <a:ext cx="6429420" cy="4429132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2" name="TextBox 11"/>
          <p:cNvSpPr txBox="1"/>
          <p:nvPr/>
        </p:nvSpPr>
        <p:spPr>
          <a:xfrm>
            <a:off x="0" y="1500174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ООО «Торг Инвест» занимается изготовлением металлических конструкций: ворот, заборов, калиток, мангалов, навесов, поручней, оградок, а так же изготовлений теплиц, ангаров и много другого.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47143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00108"/>
          </a:xfrm>
        </p:spPr>
        <p:txBody>
          <a:bodyPr>
            <a:normAutofit/>
          </a:bodyPr>
          <a:lstStyle/>
          <a:p>
            <a:r>
              <a:rPr lang="ru-RU" dirty="0" smtClean="0"/>
              <a:t>                                      </a:t>
            </a:r>
            <a:endParaRPr lang="ru-RU" sz="2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-142908" y="428604"/>
            <a:ext cx="91440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ООО «Торг Инвест»</a:t>
            </a:r>
          </a:p>
          <a:p>
            <a:pPr algn="ctr"/>
            <a:r>
              <a:rPr lang="ru-RU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ИНН 2361008467, ОГРН 1122361000761</a:t>
            </a:r>
          </a:p>
          <a:p>
            <a:pPr algn="ctr"/>
            <a:endParaRPr lang="ru-RU" sz="3200" dirty="0" smtClean="0"/>
          </a:p>
          <a:p>
            <a:endParaRPr lang="ru-RU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1500174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ООО «Торг Инвест» занимается изготовлением металлических конструкций: ворот, заборов, калиток, мангалов, навесов, поручней, оградок, а так же изготовлений теплиц, ангаров и много другого.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Рисунок 8" descr="image-16-12-20-10-55-3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643182"/>
            <a:ext cx="4500530" cy="316077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0" name="Рисунок 9" descr="image-16-12-20-10-55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0562" y="3396405"/>
            <a:ext cx="4643438" cy="3172419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="" xmlns:p14="http://schemas.microsoft.com/office/powerpoint/2010/main" val="3447143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00108"/>
          </a:xfrm>
        </p:spPr>
        <p:txBody>
          <a:bodyPr>
            <a:normAutofit/>
          </a:bodyPr>
          <a:lstStyle/>
          <a:p>
            <a:r>
              <a:rPr lang="ru-RU" dirty="0" smtClean="0"/>
              <a:t>                                      </a:t>
            </a:r>
            <a:endParaRPr lang="ru-RU" sz="2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-142908" y="214290"/>
            <a:ext cx="9144000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ООО «Торг Инвест»</a:t>
            </a:r>
          </a:p>
          <a:p>
            <a:pPr algn="ctr"/>
            <a:r>
              <a:rPr lang="ru-RU" sz="2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ИНН 2361008467, ОГРН 1122361000761</a:t>
            </a:r>
          </a:p>
          <a:p>
            <a:pPr algn="ctr"/>
            <a:endParaRPr lang="ru-RU" sz="2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endParaRPr lang="ru-RU" sz="2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image-16-12-20-10-55-8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00306"/>
            <a:ext cx="4643438" cy="4357694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1" name="Рисунок 10" descr="image-16-12-20-10-55-9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2505044"/>
            <a:ext cx="4572000" cy="4352956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9" name="TextBox 8"/>
          <p:cNvSpPr txBox="1"/>
          <p:nvPr/>
        </p:nvSpPr>
        <p:spPr>
          <a:xfrm>
            <a:off x="285720" y="1071546"/>
            <a:ext cx="857256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Данная металлическая конструкция (ворота и калитка) были изготовлены с дополнением кованных элементов по технологии горячей и холодной ковки, которые вы так же можете приобрести и заказать в  магазине «МеталлСнаб» по адресу: г. Ейск, улица Киевская, 12. (телефоны для связи 8-861-32-5-05-01, 8-929-84-39-717.)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47143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00108"/>
          </a:xfrm>
        </p:spPr>
        <p:txBody>
          <a:bodyPr>
            <a:normAutofit/>
          </a:bodyPr>
          <a:lstStyle/>
          <a:p>
            <a:r>
              <a:rPr lang="ru-RU" dirty="0" smtClean="0"/>
              <a:t>                                      </a:t>
            </a:r>
            <a:endParaRPr lang="ru-RU" sz="2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214290"/>
            <a:ext cx="91440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ООО «Торг Инвест»</a:t>
            </a:r>
          </a:p>
          <a:p>
            <a:pPr algn="ctr"/>
            <a:r>
              <a:rPr lang="ru-RU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ИНН 2361008467, ОГРН 1122361000761</a:t>
            </a:r>
          </a:p>
          <a:p>
            <a:pPr algn="ctr"/>
            <a:endParaRPr lang="ru-RU" sz="3200" dirty="0" smtClean="0"/>
          </a:p>
          <a:p>
            <a:endParaRPr lang="ru-RU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</p:txBody>
      </p:sp>
      <p:pic>
        <p:nvPicPr>
          <p:cNvPr id="9" name="Рисунок 8" descr="image-16-12-20-10-55-4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3438" y="2357430"/>
            <a:ext cx="4500562" cy="4338542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0" name="Рисунок 9" descr="image-16-12-20-10-55-5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357430"/>
            <a:ext cx="4714812" cy="4357718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7" name="TextBox 6"/>
          <p:cNvSpPr txBox="1"/>
          <p:nvPr/>
        </p:nvSpPr>
        <p:spPr>
          <a:xfrm>
            <a:off x="0" y="1214422"/>
            <a:ext cx="90726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Данная металлическая конструкция (ворота со встроенной калиткой с дополнением разных элементов ковки) была изготовлена по индивидуальному заказу.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47143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00108"/>
          </a:xfrm>
        </p:spPr>
        <p:txBody>
          <a:bodyPr>
            <a:normAutofit/>
          </a:bodyPr>
          <a:lstStyle/>
          <a:p>
            <a:r>
              <a:rPr lang="ru-RU" dirty="0" smtClean="0"/>
              <a:t>                                      </a:t>
            </a:r>
            <a:endParaRPr lang="ru-RU" sz="2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357166"/>
            <a:ext cx="91440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ООО «Торг Инвест»</a:t>
            </a:r>
          </a:p>
          <a:p>
            <a:pPr algn="ctr"/>
            <a:r>
              <a:rPr lang="ru-RU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ИНН 2361008467, ОГРН 1122361000761</a:t>
            </a:r>
          </a:p>
          <a:p>
            <a:pPr algn="ctr"/>
            <a:endParaRPr lang="ru-RU" sz="3200" dirty="0" smtClean="0"/>
          </a:p>
          <a:p>
            <a:endParaRPr lang="ru-RU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</p:txBody>
      </p:sp>
      <p:pic>
        <p:nvPicPr>
          <p:cNvPr id="7" name="Рисунок 6" descr="image-16-12-20-10-55-6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43116"/>
            <a:ext cx="4637866" cy="357190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2" name="Рисунок 11" descr="image-16-12-20-10-55-7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3438" y="3357562"/>
            <a:ext cx="4500562" cy="3357586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9" name="TextBox 8"/>
          <p:cNvSpPr txBox="1"/>
          <p:nvPr/>
        </p:nvSpPr>
        <p:spPr>
          <a:xfrm>
            <a:off x="0" y="5715016"/>
            <a:ext cx="45005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Лестничный марш не только служит для безопасного прохождения и ограничения, а так же создает более эстетический вид.</a:t>
            </a:r>
            <a:endParaRPr lang="ru-RU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7126" y="1357298"/>
            <a:ext cx="87868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ООО «Торг Инвест»  изготавливает  навесы на заказ для физических лиц, юридических лиц, а так  же работают с государственными учреждениями.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714876" y="2285992"/>
            <a:ext cx="42862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Данный навес сделан из арочных конструкций с элементами ковки и штамповочных деталей.</a:t>
            </a:r>
            <a:endParaRPr lang="ru-RU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47143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2357430"/>
            <a:ext cx="8643966" cy="4714884"/>
          </a:xfrm>
        </p:spPr>
        <p:txBody>
          <a:bodyPr>
            <a:normAutofit/>
          </a:bodyPr>
          <a:lstStyle/>
          <a:p>
            <a:pPr marL="273050" indent="-6350">
              <a:buFont typeface="Arial" pitchFamily="34" charset="0"/>
              <a:buChar char="•"/>
            </a:pPr>
            <a:r>
              <a:rPr lang="ru-RU" sz="2400" b="1" dirty="0" smtClean="0">
                <a:solidFill>
                  <a:srgbClr val="FFFF00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Адрес местонахождения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Краснодарский край, город Ейск, улица Мичурина, 12/12</a:t>
            </a:r>
          </a:p>
          <a:p>
            <a:pPr marL="273050" indent="-6350">
              <a:buFont typeface="Arial" pitchFamily="34" charset="0"/>
              <a:buChar char="•"/>
            </a:pPr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Телефоны для связи: </a:t>
            </a:r>
            <a:r>
              <a:rPr 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8-929-843-97-17,8(86132)5-05-01; 8(86132)5-05-02.</a:t>
            </a:r>
          </a:p>
          <a:p>
            <a:pPr marL="273050" indent="-6350">
              <a:buFont typeface="Arial" pitchFamily="34" charset="0"/>
              <a:buChar char="•"/>
            </a:pPr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Email</a:t>
            </a:r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kop-696@mail.ru</a:t>
            </a:r>
            <a:endParaRPr lang="ru-RU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cs typeface="Times New Roman" pitchFamily="18" charset="0"/>
            </a:endParaRPr>
          </a:p>
          <a:p>
            <a:pPr marL="273050" indent="-6350">
              <a:buNone/>
            </a:pPr>
            <a:endParaRPr lang="ru-RU" dirty="0" smtClean="0">
              <a:latin typeface="Cambria" pitchFamily="18" charset="0"/>
              <a:cs typeface="Times New Roman" pitchFamily="18" charset="0"/>
            </a:endParaRPr>
          </a:p>
          <a:p>
            <a:pPr marL="273050" indent="-6350">
              <a:buNone/>
            </a:pP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85918" y="1571612"/>
            <a:ext cx="5089768" cy="571504"/>
          </a:xfrm>
        </p:spPr>
        <p:txBody>
          <a:bodyPr>
            <a:noAutofit/>
          </a:bodyPr>
          <a:lstStyle/>
          <a:p>
            <a:pPr algn="ctr"/>
            <a:r>
              <a:rPr lang="ru-RU" sz="3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Контактные данные</a:t>
            </a:r>
            <a:r>
              <a:rPr lang="ru-RU" sz="4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:</a:t>
            </a:r>
            <a:endParaRPr lang="ru-RU" sz="4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Times New Roman" pitchFamily="18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285720" y="428604"/>
            <a:ext cx="8643998" cy="785818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endParaRPr lang="ru-RU" sz="4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-285784" y="428604"/>
            <a:ext cx="91440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ООО «Торг </a:t>
            </a:r>
            <a:r>
              <a:rPr lang="ru-RU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Инвест</a:t>
            </a: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algn="ctr"/>
            <a:endParaRPr lang="ru-RU" sz="32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2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200" b="1" dirty="0" smtClean="0">
              <a:solidFill>
                <a:srgbClr val="FFC000"/>
              </a:solidFill>
            </a:endParaRPr>
          </a:p>
          <a:p>
            <a:pPr algn="ctr"/>
            <a:endParaRPr lang="ru-RU" sz="3200" dirty="0" smtClean="0"/>
          </a:p>
          <a:p>
            <a:endParaRPr lang="ru-RU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</p:txBody>
      </p:sp>
      <p:pic>
        <p:nvPicPr>
          <p:cNvPr id="8" name="Рисунок 7" descr="136066_Produktion_1.211e075f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3903142"/>
            <a:ext cx="4572000" cy="2954858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0" y="571480"/>
            <a:ext cx="892971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2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ИНН 2361008467, ОГРН 1122361000761</a:t>
            </a:r>
          </a:p>
          <a:p>
            <a:pPr algn="ctr"/>
            <a:endParaRPr lang="ru-RU" sz="3200" dirty="0" smtClean="0"/>
          </a:p>
          <a:p>
            <a:endParaRPr lang="ru-RU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00108"/>
          </a:xfrm>
        </p:spPr>
        <p:txBody>
          <a:bodyPr>
            <a:normAutofit/>
          </a:bodyPr>
          <a:lstStyle/>
          <a:p>
            <a:r>
              <a:rPr lang="ru-RU" dirty="0" smtClean="0"/>
              <a:t>                                      </a:t>
            </a:r>
            <a:endParaRPr lang="ru-RU" sz="2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85720" y="142853"/>
            <a:ext cx="8501121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 </a:t>
            </a:r>
            <a:r>
              <a:rPr lang="ru-RU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ООО «Производственно-конструкторская компания «Технорегион»</a:t>
            </a:r>
          </a:p>
          <a:p>
            <a:pPr algn="ctr"/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Ремоторизация - процесс замены двигателей транспортного механизма, на модифицированный(улучшенный) мотор, применяется в промышленности при этапе модернизации или капитального ремонта самоходной техники.</a:t>
            </a:r>
            <a:endParaRPr lang="ru-RU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endParaRPr lang="ru-RU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500826" y="2214554"/>
            <a:ext cx="19389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Самолет 301ТВ</a:t>
            </a:r>
            <a:endParaRPr lang="ru-RU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30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44" y="2143116"/>
            <a:ext cx="6215106" cy="4572032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0" name="TextBox 9"/>
          <p:cNvSpPr txBox="1"/>
          <p:nvPr/>
        </p:nvSpPr>
        <p:spPr>
          <a:xfrm>
            <a:off x="6500826" y="2571744"/>
            <a:ext cx="250033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Самолет ТР-301ТВ ремоторизация универсального самолета Ан-2, производство которого прекращено более 20 лет назад в Польше,  со многими значительно лучшими характеристиками.</a:t>
            </a:r>
          </a:p>
          <a:p>
            <a:r>
              <a:rPr lang="ru-RU" sz="1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Примерно при той же полезной нагрузке, размерах салона как Ан-2 </a:t>
            </a:r>
            <a:r>
              <a:rPr lang="ru-RU" sz="13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самолет ТР-301ТВ:</a:t>
            </a:r>
            <a:endParaRPr lang="ru-RU" sz="13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ru-RU" sz="1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легче Ан-2 на 1000кг,</a:t>
            </a:r>
          </a:p>
          <a:p>
            <a:r>
              <a:rPr lang="ru-RU" sz="1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значительно дешевле зарубежных аналогов</a:t>
            </a:r>
            <a:br>
              <a:rPr lang="ru-RU" sz="1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1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(1.5-2 мн. долл.),</a:t>
            </a:r>
          </a:p>
          <a:p>
            <a:r>
              <a:rPr lang="ru-RU" sz="1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один пилот,</a:t>
            </a:r>
          </a:p>
          <a:p>
            <a:r>
              <a:rPr lang="ru-RU" sz="1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потребляет авиакеросин,</a:t>
            </a:r>
          </a:p>
          <a:p>
            <a:r>
              <a:rPr lang="ru-RU" sz="1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 соответственно срок окупаемости самолета не более 2-3 лет по сравнению с 10-15 годами зарубежных аналогов.</a:t>
            </a:r>
            <a:endParaRPr lang="ru-RU" sz="13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47143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00108"/>
          </a:xfrm>
        </p:spPr>
        <p:txBody>
          <a:bodyPr>
            <a:normAutofit/>
          </a:bodyPr>
          <a:lstStyle/>
          <a:p>
            <a:r>
              <a:rPr lang="ru-RU" dirty="0" smtClean="0"/>
              <a:t>                                      </a:t>
            </a:r>
            <a:endParaRPr lang="ru-RU" sz="2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85720" y="0"/>
            <a:ext cx="8501121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 </a:t>
            </a:r>
            <a:r>
              <a:rPr lang="ru-RU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ООО «Производственно-конструкторская компания «Технорегион»</a:t>
            </a:r>
          </a:p>
          <a:p>
            <a:pPr algn="ctr"/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Ремоторизация - процесс замены двигателей транспортного механизма, на модифицированный(улучшенный) мотор, применяется в промышленности при этапе модернизации или капитального ремонта самоходной техники.</a:t>
            </a:r>
          </a:p>
          <a:p>
            <a:pPr algn="ctr"/>
            <a:endParaRPr lang="ru-RU" sz="3200" dirty="0" smtClean="0"/>
          </a:p>
          <a:p>
            <a:endParaRPr lang="ru-RU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643702" y="2071678"/>
            <a:ext cx="19389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Самолет </a:t>
            </a:r>
            <a:r>
              <a:rPr lang="ru-RU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ТР-301</a:t>
            </a:r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ru-RU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286512" y="2428868"/>
            <a:ext cx="285748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Самолет </a:t>
            </a:r>
            <a:r>
              <a:rPr lang="ru-RU" sz="1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ТР-301</a:t>
            </a:r>
            <a:r>
              <a:rPr lang="ru-RU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спроектирован как замена универсального самолета Ан-2, производство которого прекращено более 20 лет назад в Польше, на российский аналог со многими значительно лучшими характеристиками.</a:t>
            </a:r>
          </a:p>
          <a:p>
            <a:r>
              <a:rPr lang="ru-RU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Примерно при тех же скоростях, полезной нагрузке, размерах салона как Ан-2 </a:t>
            </a:r>
            <a:r>
              <a:rPr lang="ru-RU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самолет </a:t>
            </a:r>
            <a:r>
              <a:rPr lang="ru-RU" sz="1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ТР-301</a:t>
            </a:r>
            <a:r>
              <a:rPr lang="ru-RU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  <a:endParaRPr lang="ru-RU" sz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ru-RU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легче Ан-2 на </a:t>
            </a:r>
            <a:r>
              <a:rPr lang="ru-RU" sz="1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500кг</a:t>
            </a:r>
            <a:r>
              <a:rPr lang="ru-RU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r>
              <a:rPr lang="ru-RU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двигатель, винт, материалы российского производства;</a:t>
            </a:r>
          </a:p>
          <a:p>
            <a:r>
              <a:rPr lang="ru-RU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значительно дешевле зарубежных аналогов стоимостью 1.5-2 млн. долл.,</a:t>
            </a:r>
          </a:p>
          <a:p>
            <a:r>
              <a:rPr lang="ru-RU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потребляет автомобильный бензин Аи-95,</a:t>
            </a:r>
          </a:p>
          <a:p>
            <a:r>
              <a:rPr lang="ru-RU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расход ГСМ  на 40% ниже Ан-2,</a:t>
            </a:r>
          </a:p>
          <a:p>
            <a:r>
              <a:rPr lang="ru-RU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один пилот,</a:t>
            </a:r>
          </a:p>
          <a:p>
            <a:r>
              <a:rPr lang="ru-RU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 соответственно срок окупаемости самолета не более 2-3 лет по сравнению с 10-15 годами зарубежных аналогов.</a:t>
            </a:r>
          </a:p>
        </p:txBody>
      </p:sp>
      <p:pic>
        <p:nvPicPr>
          <p:cNvPr id="11" name="Рисунок 10" descr="тр 30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44" y="2214554"/>
            <a:ext cx="6143668" cy="4405314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="" xmlns:p14="http://schemas.microsoft.com/office/powerpoint/2010/main" val="3447143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00108"/>
          </a:xfrm>
        </p:spPr>
        <p:txBody>
          <a:bodyPr>
            <a:normAutofit/>
          </a:bodyPr>
          <a:lstStyle/>
          <a:p>
            <a:r>
              <a:rPr lang="ru-RU" dirty="0" smtClean="0"/>
              <a:t>                                      </a:t>
            </a:r>
            <a:endParaRPr lang="ru-RU" sz="2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85720" y="142852"/>
            <a:ext cx="8501121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 </a:t>
            </a:r>
            <a:r>
              <a:rPr lang="ru-RU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ООО «Производственно-конструкторская компания «Технорегион»</a:t>
            </a:r>
          </a:p>
          <a:p>
            <a:pPr algn="ctr"/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Ремоторизация - процесс замены двигателей транспортного механизма, на модифицированный(улучшенный) мотор, применяется в промышленности при этапе модернизации или капитального ремонта самоходной техники.</a:t>
            </a:r>
            <a:endParaRPr lang="ru-RU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endParaRPr lang="ru-RU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</p:txBody>
      </p:sp>
      <p:pic>
        <p:nvPicPr>
          <p:cNvPr id="7" name="Рисунок 6" descr="20200410_17072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44" y="2071678"/>
            <a:ext cx="6715172" cy="4688790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2" name="TextBox 11"/>
          <p:cNvSpPr txBox="1"/>
          <p:nvPr/>
        </p:nvSpPr>
        <p:spPr>
          <a:xfrm>
            <a:off x="6929454" y="3000372"/>
            <a:ext cx="207167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Самолет ТР-301\350 ремоторизация универсального самолета Ан-2, с двумя моторами </a:t>
            </a:r>
            <a:r>
              <a:rPr lang="ru-RU" sz="1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ГТД</a:t>
            </a: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350.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783738" y="2571744"/>
            <a:ext cx="23602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Самолет </a:t>
            </a:r>
            <a:r>
              <a:rPr lang="ru-RU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ТР-301\350</a:t>
            </a:r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47143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00108"/>
          </a:xfrm>
        </p:spPr>
        <p:txBody>
          <a:bodyPr>
            <a:normAutofit/>
          </a:bodyPr>
          <a:lstStyle/>
          <a:p>
            <a:r>
              <a:rPr lang="ru-RU" dirty="0" smtClean="0"/>
              <a:t>                                      </a:t>
            </a:r>
            <a:endParaRPr lang="ru-RU" sz="2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85720" y="142852"/>
            <a:ext cx="8501121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 </a:t>
            </a:r>
            <a:r>
              <a:rPr lang="ru-RU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ООО «Производственно-конструкторская компания «Технорегион»</a:t>
            </a:r>
          </a:p>
          <a:p>
            <a:pPr algn="ctr"/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Ремоторизация - процесс замены двигателей транспортного механизма, на модифицированный(улучшенный) мотор, применяется в промышленности при этапе модернизации или капитального ремонта самоходной техники.</a:t>
            </a:r>
          </a:p>
          <a:p>
            <a:pPr algn="ctr"/>
            <a:endParaRPr lang="ru-RU" sz="3200" dirty="0" smtClean="0"/>
          </a:p>
          <a:p>
            <a:endParaRPr lang="ru-RU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15140" y="3000372"/>
            <a:ext cx="242886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Самолет ТР302\117 ремоторизация универсального самолета Ан-2, с двигателем ТВ2-117 и многими значительно лучшими характеристиками. </a:t>
            </a:r>
            <a:endParaRPr lang="ru-RU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783738" y="2571744"/>
            <a:ext cx="2360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Самолет </a:t>
            </a:r>
            <a:r>
              <a:rPr lang="ru-RU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ТР302\117</a:t>
            </a:r>
            <a:endParaRPr lang="ru-RU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 descr="00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44" y="2285992"/>
            <a:ext cx="6572296" cy="4405998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="" xmlns:p14="http://schemas.microsoft.com/office/powerpoint/2010/main" val="3447143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00108"/>
          </a:xfrm>
        </p:spPr>
        <p:txBody>
          <a:bodyPr>
            <a:normAutofit/>
          </a:bodyPr>
          <a:lstStyle/>
          <a:p>
            <a:r>
              <a:rPr lang="ru-RU" dirty="0" smtClean="0"/>
              <a:t>                                      </a:t>
            </a:r>
            <a:endParaRPr lang="ru-RU" sz="2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85720" y="0"/>
            <a:ext cx="8501121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 </a:t>
            </a:r>
            <a:r>
              <a:rPr lang="ru-RU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ООО «Производственно-конструкторская компания «Технорегион»</a:t>
            </a:r>
          </a:p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Разрабатываемые проекты </a:t>
            </a:r>
          </a:p>
          <a:p>
            <a:pPr algn="ctr"/>
            <a:endParaRPr lang="ru-RU" sz="3200" dirty="0" smtClean="0"/>
          </a:p>
          <a:p>
            <a:endParaRPr lang="ru-RU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285720" y="1643050"/>
          <a:ext cx="8572560" cy="48577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86280"/>
                <a:gridCol w="4286280"/>
              </a:tblGrid>
              <a:tr h="351003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Модель самолета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 Технические характеристики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622233">
                <a:tc>
                  <a:txBody>
                    <a:bodyPr/>
                    <a:lstStyle/>
                    <a:p>
                      <a:pPr algn="l"/>
                      <a:r>
                        <a:rPr lang="ru-RU" sz="11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Самолет </a:t>
                      </a:r>
                      <a:r>
                        <a:rPr lang="ru-RU" sz="11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ТР-202</a:t>
                      </a:r>
                      <a:r>
                        <a:rPr lang="ru-RU" sz="1100" b="0" dirty="0" smtClean="0"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  <a:p>
                      <a:pPr algn="l"/>
                      <a:r>
                        <a:rPr lang="ru-RU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Двухмоторный высокоплан идеально подходящий для частных перелетов и </a:t>
                      </a:r>
                      <a:r>
                        <a:rPr lang="ru-RU" sz="11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авиатакси</a:t>
                      </a:r>
                      <a:r>
                        <a:rPr lang="ru-RU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Максимальная взлетная </a:t>
                      </a:r>
                      <a:r>
                        <a:rPr lang="ru-RU" sz="11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масса 2800 кг</a:t>
                      </a:r>
                      <a:endParaRPr lang="ru-RU" sz="11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9525" marR="9525" marT="9525" marB="9525" anchor="ctr"/>
                </a:tc>
              </a:tr>
              <a:tr h="255275">
                <a:tc>
                  <a:txBody>
                    <a:bodyPr/>
                    <a:lstStyle/>
                    <a:p>
                      <a:pPr algn="ctr"/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Масса </a:t>
                      </a:r>
                      <a:r>
                        <a:rPr lang="ru-RU" sz="11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пустого </a:t>
                      </a:r>
                      <a:r>
                        <a:rPr lang="ru-RU" sz="11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самолета 1800 кг</a:t>
                      </a:r>
                      <a:endParaRPr lang="ru-RU" sz="11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9525" marR="9525" marT="9525" marB="9525" anchor="ctr"/>
                </a:tc>
              </a:tr>
              <a:tr h="255275">
                <a:tc>
                  <a:txBody>
                    <a:bodyPr/>
                    <a:lstStyle/>
                    <a:p>
                      <a:pPr algn="ctr"/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Экипаж: 1 человек</a:t>
                      </a:r>
                      <a:endParaRPr lang="ru-RU" sz="11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9525" marR="9525" marT="9525" marB="9525" anchor="ctr"/>
                </a:tc>
              </a:tr>
              <a:tr h="255275">
                <a:tc>
                  <a:txBody>
                    <a:bodyPr/>
                    <a:lstStyle/>
                    <a:p>
                      <a:pPr algn="ctr"/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ru-RU" sz="1100" dirty="0" err="1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Пассажировместимость</a:t>
                      </a:r>
                      <a:r>
                        <a:rPr lang="ru-RU" sz="11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: до 7 человек</a:t>
                      </a:r>
                      <a:endParaRPr lang="ru-RU" sz="11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9525" marR="9525" marT="9525" marB="9525" anchor="ctr"/>
                </a:tc>
              </a:tr>
              <a:tr h="255275">
                <a:tc>
                  <a:txBody>
                    <a:bodyPr/>
                    <a:lstStyle/>
                    <a:p>
                      <a:pPr algn="ctr"/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Максимальная </a:t>
                      </a:r>
                      <a:r>
                        <a:rPr lang="ru-RU" sz="11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скорость</a:t>
                      </a:r>
                      <a:r>
                        <a:rPr lang="ru-RU" sz="11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: 400 км/ч</a:t>
                      </a:r>
                      <a:endParaRPr lang="ru-RU" sz="11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9525" marR="9525" marT="9525" marB="9525" anchor="ctr"/>
                </a:tc>
              </a:tr>
              <a:tr h="255275">
                <a:tc>
                  <a:txBody>
                    <a:bodyPr/>
                    <a:lstStyle/>
                    <a:p>
                      <a:pPr algn="ctr"/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Крейсерская </a:t>
                      </a:r>
                      <a:r>
                        <a:rPr lang="ru-RU" sz="11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скорость</a:t>
                      </a:r>
                      <a:r>
                        <a:rPr lang="ru-RU" sz="11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: 350 км/ч</a:t>
                      </a:r>
                      <a:endParaRPr lang="ru-RU" sz="11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9525" marR="9525" marT="9525" marB="9525" anchor="ctr"/>
                </a:tc>
              </a:tr>
              <a:tr h="255275">
                <a:tc>
                  <a:txBody>
                    <a:bodyPr/>
                    <a:lstStyle/>
                    <a:p>
                      <a:pPr algn="ctr"/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Практический </a:t>
                      </a:r>
                      <a:r>
                        <a:rPr lang="ru-RU" sz="11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потолок</a:t>
                      </a:r>
                      <a:r>
                        <a:rPr lang="ru-RU" sz="11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: 5000 м</a:t>
                      </a:r>
                      <a:endParaRPr lang="ru-RU" sz="11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9525" marR="9525" marT="9525" marB="9525" anchor="ctr"/>
                </a:tc>
              </a:tr>
              <a:tr h="255275">
                <a:tc>
                  <a:txBody>
                    <a:bodyPr/>
                    <a:lstStyle/>
                    <a:p>
                      <a:pPr algn="ctr"/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Скороподъёмность: до 8/с</a:t>
                      </a:r>
                      <a:endParaRPr lang="ru-RU" sz="11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9525" marR="9525" marT="9525" marB="9525" anchor="ctr"/>
                </a:tc>
              </a:tr>
              <a:tr h="255275">
                <a:tc>
                  <a:txBody>
                    <a:bodyPr/>
                    <a:lstStyle/>
                    <a:p>
                      <a:pPr algn="ctr"/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Длина </a:t>
                      </a:r>
                      <a:r>
                        <a:rPr lang="ru-RU" sz="11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разбега</a:t>
                      </a:r>
                      <a:r>
                        <a:rPr lang="ru-RU" sz="11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: 400 м</a:t>
                      </a:r>
                      <a:endParaRPr lang="ru-RU" sz="11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9525" marR="9525" marT="9525" marB="9525" anchor="ctr"/>
                </a:tc>
              </a:tr>
              <a:tr h="255275">
                <a:tc>
                  <a:txBody>
                    <a:bodyPr/>
                    <a:lstStyle/>
                    <a:p>
                      <a:pPr algn="ctr"/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Длина </a:t>
                      </a:r>
                      <a:r>
                        <a:rPr lang="ru-RU" sz="11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пробега</a:t>
                      </a:r>
                      <a:r>
                        <a:rPr lang="ru-RU" sz="11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: 300 м</a:t>
                      </a:r>
                      <a:endParaRPr lang="ru-RU" sz="11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9525" marR="9525" marT="9525" marB="9525" anchor="ctr"/>
                </a:tc>
              </a:tr>
              <a:tr h="255275">
                <a:tc>
                  <a:txBody>
                    <a:bodyPr/>
                    <a:lstStyle/>
                    <a:p>
                      <a:pPr algn="ctr"/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Количество топлива 600 л</a:t>
                      </a:r>
                      <a:endParaRPr lang="ru-RU" sz="11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9525" marR="9525" marT="9525" marB="9525" anchor="ctr"/>
                </a:tc>
              </a:tr>
              <a:tr h="266360">
                <a:tc>
                  <a:txBody>
                    <a:bodyPr/>
                    <a:lstStyle/>
                    <a:p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Расход </a:t>
                      </a:r>
                      <a:r>
                        <a:rPr lang="ru-RU" sz="11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бензина на крейсерской </a:t>
                      </a:r>
                      <a:r>
                        <a:rPr lang="ru-RU" sz="11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скорости </a:t>
                      </a:r>
                      <a:r>
                        <a:rPr lang="ru-RU" sz="1100" dirty="0" err="1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100л</a:t>
                      </a:r>
                      <a:r>
                        <a:rPr lang="ru-RU" sz="11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/час</a:t>
                      </a:r>
                      <a:endParaRPr lang="ru-RU" sz="11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9525" marR="9525" marT="9525" marB="9525" anchor="ctr"/>
                </a:tc>
              </a:tr>
              <a:tr h="266360">
                <a:tc>
                  <a:txBody>
                    <a:bodyPr/>
                    <a:lstStyle/>
                    <a:p>
                      <a:endParaRPr lang="ru-RU" sz="10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Практическая </a:t>
                      </a:r>
                      <a:r>
                        <a:rPr lang="ru-RU" sz="11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дальность</a:t>
                      </a:r>
                      <a:r>
                        <a:rPr lang="ru-RU" sz="11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: до 2100 км</a:t>
                      </a:r>
                      <a:endParaRPr lang="ru-RU" sz="11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9525" marR="9525" marT="9525" marB="9525" anchor="ctr"/>
                </a:tc>
              </a:tr>
              <a:tr h="266360">
                <a:tc>
                  <a:txBody>
                    <a:bodyPr/>
                    <a:lstStyle/>
                    <a:p>
                      <a:endParaRPr lang="ru-RU" sz="10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Тип </a:t>
                      </a:r>
                      <a:r>
                        <a:rPr lang="ru-RU" sz="1100" dirty="0" err="1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двигателя:2</a:t>
                      </a:r>
                      <a:r>
                        <a:rPr lang="ru-RU" sz="11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ru-RU" sz="1100" dirty="0" err="1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х</a:t>
                      </a:r>
                      <a:r>
                        <a:rPr lang="ru-RU" sz="11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ru-RU" sz="1100" dirty="0" err="1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Lycoming</a:t>
                      </a:r>
                      <a:r>
                        <a:rPr lang="ru-RU" sz="11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ru-RU" sz="1100" dirty="0" err="1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TIO-540</a:t>
                      </a:r>
                      <a:endParaRPr lang="ru-RU" sz="1100" dirty="0" smtClean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9525" marR="9525" marT="9525" marB="9525" anchor="ctr"/>
                </a:tc>
              </a:tr>
              <a:tr h="266360">
                <a:tc>
                  <a:txBody>
                    <a:bodyPr/>
                    <a:lstStyle/>
                    <a:p>
                      <a:endParaRPr lang="ru-RU" sz="10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Размах </a:t>
                      </a:r>
                      <a:r>
                        <a:rPr lang="ru-RU" sz="11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крыльев</a:t>
                      </a:r>
                      <a:r>
                        <a:rPr lang="ru-RU" sz="11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: 11,5 м</a:t>
                      </a:r>
                      <a:endParaRPr lang="ru-RU" sz="11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9525" marR="9525" marT="9525" marB="9525" anchor="ctr"/>
                </a:tc>
              </a:tr>
              <a:tr h="266360">
                <a:tc>
                  <a:txBody>
                    <a:bodyPr/>
                    <a:lstStyle/>
                    <a:p>
                      <a:endParaRPr lang="ru-RU" sz="10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Длина: 10,2</a:t>
                      </a:r>
                      <a:endParaRPr lang="ru-RU" sz="11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9525" marR="9525" marT="9525" marB="9525" anchor="ctr"/>
                </a:tc>
              </a:tr>
            </a:tbl>
          </a:graphicData>
        </a:graphic>
      </p:graphicFrame>
      <p:pic>
        <p:nvPicPr>
          <p:cNvPr id="10" name="Рисунок 9" descr="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2571744"/>
            <a:ext cx="4429156" cy="4000528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="" xmlns:p14="http://schemas.microsoft.com/office/powerpoint/2010/main" val="3447143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00108"/>
          </a:xfrm>
        </p:spPr>
        <p:txBody>
          <a:bodyPr>
            <a:normAutofit/>
          </a:bodyPr>
          <a:lstStyle/>
          <a:p>
            <a:r>
              <a:rPr lang="ru-RU" dirty="0" smtClean="0"/>
              <a:t>                                      </a:t>
            </a:r>
            <a:endParaRPr lang="ru-RU" sz="2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85720" y="0"/>
            <a:ext cx="8501121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 </a:t>
            </a:r>
            <a:r>
              <a:rPr lang="ru-RU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ООО «Производственно-конструкторская компания «Технорегион»</a:t>
            </a:r>
          </a:p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Разрабатываемые проекты </a:t>
            </a:r>
          </a:p>
          <a:p>
            <a:pPr algn="ctr"/>
            <a:endParaRPr lang="ru-RU" sz="3200" dirty="0" smtClean="0"/>
          </a:p>
          <a:p>
            <a:endParaRPr lang="ru-RU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214282" y="1643050"/>
          <a:ext cx="8715436" cy="49292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93438"/>
                <a:gridCol w="4321998"/>
              </a:tblGrid>
              <a:tr h="389012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Модель самолета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 Технические характеристики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195036">
                <a:tc>
                  <a:txBody>
                    <a:bodyPr/>
                    <a:lstStyle/>
                    <a:p>
                      <a:r>
                        <a:rPr lang="ru-RU" sz="11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Самолет </a:t>
                      </a:r>
                      <a:r>
                        <a:rPr lang="ru-RU" sz="11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ТР-402</a:t>
                      </a:r>
                      <a:r>
                        <a:rPr lang="ru-RU" sz="1100" b="1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l"/>
                      <a:r>
                        <a:rPr lang="ru-RU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Разрабатываемый многоцелевой высокоплан с двумя турбовинтовыми двигателями М601 или Н80 предназначен для выполнения широкого круга задач в простых метеоусловиях.</a:t>
                      </a:r>
                      <a:br>
                        <a:rPr lang="ru-RU" sz="1100" dirty="0" smtClean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Самолет </a:t>
                      </a:r>
                      <a:r>
                        <a:rPr lang="ru-RU" sz="11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ТР-402</a:t>
                      </a:r>
                      <a:r>
                        <a:rPr lang="ru-RU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 легче Л-410 на 900 кг. Полезная грузоподъемность до 3500 кг.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Максимальная взлетная масса 6400 кг</a:t>
                      </a:r>
                      <a:endParaRPr lang="ru-RU" sz="11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9525" marR="9525" marT="9525" marB="9525" anchor="ctr"/>
                </a:tc>
              </a:tr>
              <a:tr h="373438">
                <a:tc>
                  <a:txBody>
                    <a:bodyPr/>
                    <a:lstStyle/>
                    <a:p>
                      <a:pPr algn="ctr"/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Вес пустого 2900 кг</a:t>
                      </a:r>
                      <a:endParaRPr lang="ru-RU" sz="11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9525" marR="9525" marT="9525" marB="9525" anchor="ctr"/>
                </a:tc>
              </a:tr>
              <a:tr h="373438">
                <a:tc>
                  <a:txBody>
                    <a:bodyPr/>
                    <a:lstStyle/>
                    <a:p>
                      <a:pPr algn="ctr"/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Экипаж: 1 человек</a:t>
                      </a:r>
                      <a:endParaRPr lang="ru-RU" sz="11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9525" marR="9525" marT="9525" marB="9525" anchor="ctr"/>
                </a:tc>
              </a:tr>
              <a:tr h="34635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Максимальная скорость: 330 км/ч</a:t>
                      </a:r>
                      <a:endParaRPr lang="ru-RU" sz="11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9525" marR="9525" marT="9525" marB="9525" anchor="ctr"/>
                </a:tc>
              </a:tr>
              <a:tr h="373438">
                <a:tc>
                  <a:txBody>
                    <a:bodyPr/>
                    <a:lstStyle/>
                    <a:p>
                      <a:pPr algn="ctr"/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Крейсерская скорость:  260-300 км/ч</a:t>
                      </a:r>
                      <a:endParaRPr lang="ru-RU" sz="1100" dirty="0" smtClean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9525" marR="9525" marT="9525" marB="9525" anchor="ctr"/>
                </a:tc>
              </a:tr>
              <a:tr h="373438">
                <a:tc>
                  <a:txBody>
                    <a:bodyPr/>
                    <a:lstStyle/>
                    <a:p>
                      <a:pPr algn="ctr"/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Практический потолок: 4200 км/ч</a:t>
                      </a:r>
                      <a:endParaRPr lang="ru-RU" sz="1100" dirty="0" smtClean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9525" marR="9525" marT="9525" marB="9525" anchor="ctr"/>
                </a:tc>
              </a:tr>
              <a:tr h="373438">
                <a:tc>
                  <a:txBody>
                    <a:bodyPr/>
                    <a:lstStyle/>
                    <a:p>
                      <a:pPr algn="ctr"/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Скороподъёмность: до 8,4 м/с</a:t>
                      </a:r>
                      <a:endParaRPr lang="ru-RU" sz="11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9525" marR="9525" marT="9525" marB="9525" anchor="ctr"/>
                </a:tc>
              </a:tr>
              <a:tr h="373438">
                <a:tc>
                  <a:txBody>
                    <a:bodyPr/>
                    <a:lstStyle/>
                    <a:p>
                      <a:pPr algn="ctr"/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Длина разбега-пробега</a:t>
                      </a:r>
                      <a:r>
                        <a:rPr lang="ru-RU" sz="1100" baseline="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600 м</a:t>
                      </a:r>
                      <a:endParaRPr lang="ru-RU" sz="11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9525" marR="9525" marT="9525" marB="9525" anchor="ctr"/>
                </a:tc>
              </a:tr>
              <a:tr h="373438">
                <a:tc>
                  <a:txBody>
                    <a:bodyPr/>
                    <a:lstStyle/>
                    <a:p>
                      <a:pPr algn="ctr"/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Количество топлива 1400 л</a:t>
                      </a:r>
                      <a:endParaRPr lang="ru-RU" sz="11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9525" marR="9525" marT="9525" marB="9525" anchor="ctr"/>
                </a:tc>
              </a:tr>
              <a:tr h="384754">
                <a:tc>
                  <a:txBody>
                    <a:bodyPr/>
                    <a:lstStyle/>
                    <a:p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Практическая дальность: до 1100 км </a:t>
                      </a:r>
                      <a:endParaRPr lang="ru-RU" sz="11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9525" marR="9525" marT="9525" marB="9525" anchor="ctr"/>
                </a:tc>
              </a:tr>
            </a:tbl>
          </a:graphicData>
        </a:graphic>
      </p:graphicFrame>
      <p:pic>
        <p:nvPicPr>
          <p:cNvPr id="5" name="Рисунок 4" descr="22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3934" y="3214687"/>
            <a:ext cx="4459504" cy="3357586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="" xmlns:p14="http://schemas.microsoft.com/office/powerpoint/2010/main" val="3447143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1466</TotalTime>
  <Words>1676</Words>
  <Application>Microsoft Office PowerPoint</Application>
  <PresentationFormat>Экран (4:3)</PresentationFormat>
  <Paragraphs>303</Paragraphs>
  <Slides>35</Slides>
  <Notes>32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6" baseType="lpstr">
      <vt:lpstr>Поток</vt:lpstr>
      <vt:lpstr>  Каталог промышленной продукции, выпускаемой  на территории муниципального образования Ейский район </vt:lpstr>
      <vt:lpstr>                                      </vt:lpstr>
      <vt:lpstr>                                      </vt:lpstr>
      <vt:lpstr>                                      </vt:lpstr>
      <vt:lpstr>                                      </vt:lpstr>
      <vt:lpstr>                                      </vt:lpstr>
      <vt:lpstr>                                      </vt:lpstr>
      <vt:lpstr>                                      </vt:lpstr>
      <vt:lpstr>                                      </vt:lpstr>
      <vt:lpstr>                                      </vt:lpstr>
      <vt:lpstr>                                      </vt:lpstr>
      <vt:lpstr>Контактные данные:</vt:lpstr>
      <vt:lpstr>                                      </vt:lpstr>
      <vt:lpstr>                                      </vt:lpstr>
      <vt:lpstr>                                      </vt:lpstr>
      <vt:lpstr>                                      </vt:lpstr>
      <vt:lpstr>                                      </vt:lpstr>
      <vt:lpstr>                                      </vt:lpstr>
      <vt:lpstr>                                      </vt:lpstr>
      <vt:lpstr>                                      </vt:lpstr>
      <vt:lpstr>                                      </vt:lpstr>
      <vt:lpstr>                                      </vt:lpstr>
      <vt:lpstr>                                      </vt:lpstr>
      <vt:lpstr>                                      </vt:lpstr>
      <vt:lpstr>                                      </vt:lpstr>
      <vt:lpstr>                                      </vt:lpstr>
      <vt:lpstr>Контактные данные:</vt:lpstr>
      <vt:lpstr>                                      </vt:lpstr>
      <vt:lpstr>                                      </vt:lpstr>
      <vt:lpstr>                                      </vt:lpstr>
      <vt:lpstr>                                      </vt:lpstr>
      <vt:lpstr>                                      </vt:lpstr>
      <vt:lpstr>                                      </vt:lpstr>
      <vt:lpstr>                                      </vt:lpstr>
      <vt:lpstr>Контактные данные: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Каталог промышленной продукции, выпускаемой на территории МО Ейский район</dc:title>
  <dc:creator>u11_04</dc:creator>
  <cp:lastModifiedBy>u11_04</cp:lastModifiedBy>
  <cp:revision>349</cp:revision>
  <dcterms:created xsi:type="dcterms:W3CDTF">2020-10-08T11:05:12Z</dcterms:created>
  <dcterms:modified xsi:type="dcterms:W3CDTF">2021-05-12T07:16:38Z</dcterms:modified>
</cp:coreProperties>
</file>